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66" r:id="rId2"/>
    <p:sldId id="269" r:id="rId3"/>
    <p:sldId id="257" r:id="rId4"/>
    <p:sldId id="270" r:id="rId5"/>
    <p:sldId id="271" r:id="rId6"/>
    <p:sldId id="267" r:id="rId7"/>
    <p:sldId id="268"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91" r:id="rId22"/>
    <p:sldId id="285" r:id="rId23"/>
    <p:sldId id="286" r:id="rId24"/>
    <p:sldId id="287" r:id="rId25"/>
    <p:sldId id="288" r:id="rId26"/>
    <p:sldId id="289" r:id="rId27"/>
    <p:sldId id="290" r:id="rId28"/>
    <p:sldId id="292" r:id="rId29"/>
    <p:sldId id="293"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294" r:id="rId49"/>
    <p:sldId id="295" r:id="rId50"/>
    <p:sldId id="296" r:id="rId51"/>
    <p:sldId id="31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96" d="100"/>
          <a:sy n="96" d="100"/>
        </p:scale>
        <p:origin x="86" y="10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1" loCatId="icon" qsTypeId="urn:microsoft.com/office/officeart/2005/8/quickstyle/simple1#1" qsCatId="simple" csTypeId="urn:microsoft.com/office/officeart/2018/5/colors/Iconchunking_neutralicon_colorful1#1" csCatId="colorful" phldr="1"/>
      <dgm:spPr/>
      <dgm:t>
        <a:bodyPr/>
        <a:lstStyle/>
        <a:p>
          <a:endParaRPr lang="en-US"/>
        </a:p>
      </dgm:t>
    </dgm:pt>
    <dgm:pt modelId="{193252BB-1661-4EF1-B4B4-B609E884D6B5}">
      <dgm:prSet/>
      <dgm:spPr/>
      <dgm:t>
        <a:bodyPr/>
        <a:lstStyle/>
        <a:p>
          <a:pPr>
            <a:lnSpc>
              <a:spcPct val="100000"/>
            </a:lnSpc>
          </a:pPr>
          <a:r>
            <a:rPr lang="en-US" dirty="0" err="1"/>
            <a:t>VIsualisation</a:t>
          </a:r>
          <a:endParaRPr lang="en-US" dirty="0"/>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pPr>
          <a:r>
            <a:rPr lang="en-US" dirty="0"/>
            <a:t>EDA and statistics</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pPr>
          <a:r>
            <a:rPr lang="en-US" dirty="0"/>
            <a:t>Training models</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1"/>
    <dgm:cxn modelId="{B126511F-11FF-4EDD-85D7-D89737033340}" type="presOf" srcId="{34FF870C-5D9B-4878-9827-A3D8F8D3B4C3}" destId="{D2FA40C6-C0ED-46A3-92CE-B081053B2BA8}" srcOrd="0" destOrd="0" presId="urn:microsoft.com/office/officeart/2018/5/layout/IconLeafLabelList#1"/>
    <dgm:cxn modelId="{FA3ECF3F-F2D7-4808-8F32-35657BC1DF89}" type="presOf" srcId="{193252BB-1661-4EF1-B4B4-B609E884D6B5}" destId="{B2757675-DFB6-4B33-9701-161572571D2B}" srcOrd="0" destOrd="0" presId="urn:microsoft.com/office/officeart/2018/5/layout/IconLeafLabelList#1"/>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1"/>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1"/>
    <dgm:cxn modelId="{697C797D-B0A3-487C-82FB-C6242AC02007}" type="presParOf" srcId="{4F71816B-273C-49A1-A458-BCE14C9FAD7C}" destId="{23A2EDD9-C89F-49C9-AE4A-D6196B4CA219}" srcOrd="0" destOrd="0" presId="urn:microsoft.com/office/officeart/2018/5/layout/IconLeafLabelList#1"/>
    <dgm:cxn modelId="{DF512F07-EEDC-4E6F-8099-188C14ECF869}" type="presParOf" srcId="{4F71816B-273C-49A1-A458-BCE14C9FAD7C}" destId="{AFF6CE53-2172-43E4-BC33-3C48272DDCF0}" srcOrd="1" destOrd="0" presId="urn:microsoft.com/office/officeart/2018/5/layout/IconLeafLabelList#1"/>
    <dgm:cxn modelId="{9D5B3B65-8825-47E0-95F3-9A1D2B1E6DD6}" type="presParOf" srcId="{4F71816B-273C-49A1-A458-BCE14C9FAD7C}" destId="{8CFED58E-CED6-48CB-AD6E-8A220711C954}" srcOrd="2" destOrd="0" presId="urn:microsoft.com/office/officeart/2018/5/layout/IconLeafLabelList#1"/>
    <dgm:cxn modelId="{1E9B72B2-2AB0-418C-94B5-6567B0CCC879}" type="presParOf" srcId="{4F71816B-273C-49A1-A458-BCE14C9FAD7C}" destId="{B2757675-DFB6-4B33-9701-161572571D2B}" srcOrd="3" destOrd="0" presId="urn:microsoft.com/office/officeart/2018/5/layout/IconLeafLabelList#1"/>
    <dgm:cxn modelId="{127552B3-8890-4CBD-B12B-9C8A4BCA5A9E}" type="presParOf" srcId="{D2FA40C6-C0ED-46A3-92CE-B081053B2BA8}" destId="{FF5FC25A-8895-4059-A7CB-AC8E769B2E4B}" srcOrd="1" destOrd="0" presId="urn:microsoft.com/office/officeart/2018/5/layout/IconLeafLabelList#1"/>
    <dgm:cxn modelId="{1C669417-79B7-433E-A975-738A07EE9783}" type="presParOf" srcId="{D2FA40C6-C0ED-46A3-92CE-B081053B2BA8}" destId="{F181BEB4-66E0-4B62-8712-BD0A64659834}" srcOrd="2" destOrd="0" presId="urn:microsoft.com/office/officeart/2018/5/layout/IconLeafLabelList#1"/>
    <dgm:cxn modelId="{9C7F80FB-C680-4E35-AD11-9BE4BD6556F1}" type="presParOf" srcId="{F181BEB4-66E0-4B62-8712-BD0A64659834}" destId="{0E81F59E-BE24-4A43-8B4D-78AE486DB35A}" srcOrd="0" destOrd="0" presId="urn:microsoft.com/office/officeart/2018/5/layout/IconLeafLabelList#1"/>
    <dgm:cxn modelId="{998459A1-F347-48D8-BB50-EB12075F5FDA}" type="presParOf" srcId="{F181BEB4-66E0-4B62-8712-BD0A64659834}" destId="{C6C18185-40AF-48A2-8685-C39F432C8E80}" srcOrd="1" destOrd="0" presId="urn:microsoft.com/office/officeart/2018/5/layout/IconLeafLabelList#1"/>
    <dgm:cxn modelId="{EC8BA919-8D94-4FB4-BC09-6604E9B16BBF}" type="presParOf" srcId="{F181BEB4-66E0-4B62-8712-BD0A64659834}" destId="{676699DF-00CC-4F16-B4E6-75EFFED81874}" srcOrd="2" destOrd="0" presId="urn:microsoft.com/office/officeart/2018/5/layout/IconLeafLabelList#1"/>
    <dgm:cxn modelId="{99E65743-4445-4C74-BBE7-040C68F4FF62}" type="presParOf" srcId="{F181BEB4-66E0-4B62-8712-BD0A64659834}" destId="{1CD40C66-A0B4-4978-9941-A79D4CBD111B}" srcOrd="3" destOrd="0" presId="urn:microsoft.com/office/officeart/2018/5/layout/IconLeafLabelList#1"/>
    <dgm:cxn modelId="{044D2D07-87CA-47BD-BFAF-AD1C67AA89AA}" type="presParOf" srcId="{D2FA40C6-C0ED-46A3-92CE-B081053B2BA8}" destId="{F18A00AD-35D1-4313-87F2-111D7B13ECED}" srcOrd="3" destOrd="0" presId="urn:microsoft.com/office/officeart/2018/5/layout/IconLeafLabelList#1"/>
    <dgm:cxn modelId="{8A2DCF1E-4E06-4424-AA2E-B74ACB475E11}" type="presParOf" srcId="{D2FA40C6-C0ED-46A3-92CE-B081053B2BA8}" destId="{59EC7549-F063-437F-8388-459A5C769816}" srcOrd="4" destOrd="0" presId="urn:microsoft.com/office/officeart/2018/5/layout/IconLeafLabelList#1"/>
    <dgm:cxn modelId="{9F0E93DA-CF03-4DEE-B53D-F38603507FC7}" type="presParOf" srcId="{59EC7549-F063-437F-8388-459A5C769816}" destId="{81253FDF-02A1-40D1-89CA-3EA7AF168FD7}" srcOrd="0" destOrd="0" presId="urn:microsoft.com/office/officeart/2018/5/layout/IconLeafLabelList#1"/>
    <dgm:cxn modelId="{4D35F28B-EF19-4A81-863F-ABB1FD8C2333}" type="presParOf" srcId="{59EC7549-F063-437F-8388-459A5C769816}" destId="{8156E8E0-9CDC-4EAB-A61D-AF474D6D9368}" srcOrd="1" destOrd="0" presId="urn:microsoft.com/office/officeart/2018/5/layout/IconLeafLabelList#1"/>
    <dgm:cxn modelId="{6D4CD298-2BC6-42A7-91B3-33BBA4EB1AE7}" type="presParOf" srcId="{59EC7549-F063-437F-8388-459A5C769816}" destId="{CF8829A0-3E8F-471E-B721-0E359AF6C976}" srcOrd="2" destOrd="0" presId="urn:microsoft.com/office/officeart/2018/5/layout/IconLeafLabelList#1"/>
    <dgm:cxn modelId="{F6EAE01F-088E-445D-B1CC-B67F9FD8C8D6}" type="presParOf" srcId="{59EC7549-F063-437F-8388-459A5C769816}" destId="{2DEB68D9-2D2A-405A-A95A-F123B81445D3}" srcOrd="3" destOrd="0" presId="urn:microsoft.com/office/officeart/2018/5/layout/IconLeafLabel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bwMode="white">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pPr>
          <a:r>
            <a:rPr lang="en-US" sz="2900" kern="1200" dirty="0" err="1"/>
            <a:t>VIsualisation</a:t>
          </a:r>
          <a:endParaRPr lang="en-US" sz="2900" kern="1200" dirty="0"/>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bwMode="white">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pPr>
          <a:r>
            <a:rPr lang="en-US" sz="2900" kern="1200" dirty="0"/>
            <a:t>EDA and statistics</a:t>
          </a:r>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bwMode="white">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pPr>
          <a:r>
            <a:rPr lang="en-US" sz="2900" kern="1200" dirty="0"/>
            <a:t>Training models</a:t>
          </a: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1">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11/10/2023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11/10/2023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11/10/2023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11/10/2023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11/10/2023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image" Target="../media/image54.jpg"/><Relationship Id="rId1" Type="http://schemas.openxmlformats.org/officeDocument/2006/relationships/slideLayout" Target="../slideLayouts/slideLayout7.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p:cNvPicPr>
            <a:picLocks noChangeAspect="1"/>
          </p:cNvPicPr>
          <p:nvPr/>
        </p:nvPicPr>
        <p:blipFill rotWithShape="1">
          <a:blip r:embed="rId2"/>
          <a:srcRect t="10000"/>
          <a:stretch>
            <a:fillRect/>
          </a:stretch>
        </p:blipFill>
        <p:spPr>
          <a:xfrm>
            <a:off x="0" y="10"/>
            <a:ext cx="12191980" cy="6857990"/>
          </a:xfrm>
          <a:prstGeom prst="rect">
            <a:avLst/>
          </a:prstGeom>
        </p:spPr>
      </p:pic>
      <p:sp>
        <p:nvSpPr>
          <p:cNvPr id="52" name="Freeform: Shape 51"/>
          <p:cNvSpPr>
            <a:spLocks noGrp="1" noRot="1" noChangeAspect="1" noMove="1" noResize="1" noEditPoints="1" noAdjustHandles="1" noChangeArrowheads="1" noChangeShapeType="1" noTextEdit="1"/>
          </p:cNvSpPr>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ln>
        </p:spPr>
      </p:sp>
      <p:sp>
        <p:nvSpPr>
          <p:cNvPr id="50" name="Rectangle 49"/>
          <p:cNvSpPr>
            <a:spLocks noGrp="1" noRot="1" noChangeAspect="1" noMove="1" noResize="1" noEditPoints="1" noAdjustHandles="1" noChangeArrowheads="1" noChangeShapeType="1" noTextEdit="1"/>
          </p:cNvSpPr>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185480" y="3710250"/>
            <a:ext cx="5268177" cy="1086237"/>
          </a:xfrm>
        </p:spPr>
        <p:txBody>
          <a:bodyPr>
            <a:normAutofit/>
          </a:bodyPr>
          <a:lstStyle/>
          <a:p>
            <a:pPr algn="l"/>
            <a:r>
              <a:rPr lang="en-US" sz="3600" dirty="0">
                <a:solidFill>
                  <a:srgbClr val="FFFFFF"/>
                </a:solidFill>
              </a:rPr>
              <a:t>Stroke Prediction</a:t>
            </a:r>
          </a:p>
        </p:txBody>
      </p:sp>
      <p:sp>
        <p:nvSpPr>
          <p:cNvPr id="3" name="Subtitle 2"/>
          <p:cNvSpPr>
            <a:spLocks noGrp="1"/>
          </p:cNvSpPr>
          <p:nvPr>
            <p:ph type="subTitle" idx="1"/>
          </p:nvPr>
        </p:nvSpPr>
        <p:spPr>
          <a:xfrm>
            <a:off x="6221114" y="4796487"/>
            <a:ext cx="5893970" cy="1025729"/>
          </a:xfrm>
        </p:spPr>
        <p:txBody>
          <a:bodyPr>
            <a:normAutofit fontScale="92500" lnSpcReduction="10000"/>
          </a:bodyPr>
          <a:lstStyle/>
          <a:p>
            <a:pPr algn="l">
              <a:spcAft>
                <a:spcPts val="600"/>
              </a:spcAft>
            </a:pPr>
            <a:r>
              <a:rPr lang="en-US" sz="1800" dirty="0">
                <a:solidFill>
                  <a:srgbClr val="FFFFFF"/>
                </a:solidFill>
              </a:rPr>
              <a:t>Preprocessing, Feature Selection and engineering</a:t>
            </a:r>
          </a:p>
          <a:p>
            <a:pPr algn="l">
              <a:spcAft>
                <a:spcPts val="600"/>
              </a:spcAft>
            </a:pPr>
            <a:r>
              <a:rPr lang="en-US" sz="1800" dirty="0" err="1">
                <a:solidFill>
                  <a:srgbClr val="FFFFFF"/>
                </a:solidFill>
              </a:rPr>
              <a:t>Visualisation</a:t>
            </a:r>
            <a:endParaRPr lang="en-US" sz="1800" dirty="0">
              <a:solidFill>
                <a:srgbClr val="FFFFFF"/>
              </a:solidFill>
            </a:endParaRPr>
          </a:p>
          <a:p>
            <a:pPr algn="l">
              <a:spcAft>
                <a:spcPts val="600"/>
              </a:spcAft>
            </a:pPr>
            <a:r>
              <a:rPr lang="en-US" sz="1800" dirty="0">
                <a:solidFill>
                  <a:srgbClr val="FFFFFF"/>
                </a:solidFill>
              </a:rPr>
              <a:t>Decision Tree and Random Forest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Residence_type</a:t>
            </a:r>
            <a:endParaRPr lang="en-IN" dirty="0"/>
          </a:p>
        </p:txBody>
      </p:sp>
      <p:pic>
        <p:nvPicPr>
          <p:cNvPr id="4" name="Picture 3"/>
          <p:cNvPicPr>
            <a:picLocks noChangeAspect="1"/>
          </p:cNvPicPr>
          <p:nvPr/>
        </p:nvPicPr>
        <p:blipFill>
          <a:blip r:embed="rId2"/>
          <a:stretch>
            <a:fillRect/>
          </a:stretch>
        </p:blipFill>
        <p:spPr>
          <a:xfrm>
            <a:off x="1598743" y="1826369"/>
            <a:ext cx="3606085" cy="2859932"/>
          </a:xfrm>
          <a:prstGeom prst="rect">
            <a:avLst/>
          </a:prstGeom>
        </p:spPr>
      </p:pic>
      <p:pic>
        <p:nvPicPr>
          <p:cNvPr id="8" name="Picture 7"/>
          <p:cNvPicPr>
            <a:picLocks noChangeAspect="1"/>
          </p:cNvPicPr>
          <p:nvPr/>
        </p:nvPicPr>
        <p:blipFill>
          <a:blip r:embed="rId3"/>
          <a:stretch>
            <a:fillRect/>
          </a:stretch>
        </p:blipFill>
        <p:spPr>
          <a:xfrm>
            <a:off x="5626745" y="1826369"/>
            <a:ext cx="3734873" cy="2801566"/>
          </a:xfrm>
          <a:prstGeom prst="rect">
            <a:avLst/>
          </a:prstGeom>
        </p:spPr>
      </p:pic>
      <p:sp>
        <p:nvSpPr>
          <p:cNvPr id="10" name="TextBox 9"/>
          <p:cNvSpPr txBox="1"/>
          <p:nvPr/>
        </p:nvSpPr>
        <p:spPr>
          <a:xfrm>
            <a:off x="2020660" y="4627935"/>
            <a:ext cx="8952139" cy="1198935"/>
          </a:xfrm>
          <a:prstGeom prst="rect">
            <a:avLst/>
          </a:prstGeom>
          <a:noFill/>
        </p:spPr>
        <p:txBody>
          <a:bodyPr wrap="square">
            <a:spAutoFit/>
          </a:bodyPr>
          <a:lstStyle/>
          <a:p>
            <a:pPr algn="l"/>
            <a:endParaRPr lang="en-IN" sz="2800" b="0" i="0" u="none" strike="noStrike" baseline="0" dirty="0">
              <a:solidFill>
                <a:srgbClr val="000000"/>
              </a:solidFill>
              <a:latin typeface="Calibri" panose="020F0502020204030204" pitchFamily="34" charset="0"/>
            </a:endParaRPr>
          </a:p>
          <a:p>
            <a:r>
              <a:rPr lang="en-US" sz="2400" b="0" i="0" u="none" strike="noStrike" baseline="0" dirty="0">
                <a:solidFill>
                  <a:srgbClr val="545454"/>
                </a:solidFill>
                <a:latin typeface="Calibri" panose="020F0502020204030204" pitchFamily="34" charset="0"/>
              </a:rPr>
              <a:t>Inference: </a:t>
            </a:r>
            <a:r>
              <a:rPr lang="en-US" sz="1800" b="0" i="0" u="none" strike="noStrike" baseline="0" dirty="0">
                <a:solidFill>
                  <a:srgbClr val="000000"/>
                </a:solidFill>
                <a:latin typeface="Segoe UI" panose="020B0502040204020203" pitchFamily="34" charset="0"/>
              </a:rPr>
              <a:t>Based on the analysis the people who live in Urban areas were reported with more strokes </a:t>
            </a:r>
            <a:endParaRPr lang="en-US" sz="1800" b="0" i="0" u="none" strike="noStrike" baseline="0" dirty="0">
              <a:solidFill>
                <a:srgbClr val="000000"/>
              </a:solidFill>
              <a:latin typeface="Calibri" panose="020F0502020204030204" pitchFamily="34" charset="0"/>
            </a:endParaRPr>
          </a:p>
        </p:txBody>
      </p:sp>
      <p:sp>
        <p:nvSpPr>
          <p:cNvPr id="12" name="TextBox 11"/>
          <p:cNvSpPr txBox="1"/>
          <p:nvPr/>
        </p:nvSpPr>
        <p:spPr>
          <a:xfrm>
            <a:off x="4444821" y="5380672"/>
            <a:ext cx="6098720" cy="1477328"/>
          </a:xfrm>
          <a:prstGeom prst="rect">
            <a:avLst/>
          </a:prstGeom>
          <a:noFill/>
        </p:spPr>
        <p:txBody>
          <a:bodyPr wrap="square">
            <a:spAutoFit/>
          </a:bodyPr>
          <a:lstStyle/>
          <a:p>
            <a:r>
              <a:rPr lang="en-IN" b="0" i="0" u="none" strike="noStrike" baseline="0" dirty="0">
                <a:solidFill>
                  <a:srgbClr val="000000"/>
                </a:solidFill>
                <a:latin typeface="Calibri" panose="020F0502020204030204" pitchFamily="34" charset="0"/>
              </a:rPr>
              <a:t>Counts </a:t>
            </a:r>
          </a:p>
          <a:p>
            <a:r>
              <a:rPr lang="en-IN" b="0" i="0" u="none" strike="noStrike" baseline="0" dirty="0">
                <a:solidFill>
                  <a:srgbClr val="000000"/>
                </a:solidFill>
                <a:latin typeface="Calibri" panose="020F0502020204030204" pitchFamily="34" charset="0"/>
              </a:rPr>
              <a:t>Urban 2596 </a:t>
            </a:r>
          </a:p>
          <a:p>
            <a:r>
              <a:rPr lang="en-IN" b="0" i="0" u="none" strike="noStrike" baseline="0" dirty="0">
                <a:solidFill>
                  <a:srgbClr val="000000"/>
                </a:solidFill>
                <a:latin typeface="Calibri" panose="020F0502020204030204" pitchFamily="34" charset="0"/>
              </a:rPr>
              <a:t>Rural 2513 </a:t>
            </a:r>
          </a:p>
          <a:p>
            <a:r>
              <a:rPr lang="en-US" sz="1800" b="0" i="0" u="none" strike="noStrike" baseline="0" dirty="0">
                <a:solidFill>
                  <a:srgbClr val="000000"/>
                </a:solidFill>
                <a:latin typeface="Calibri" panose="020F0502020204030204" pitchFamily="34" charset="0"/>
              </a:rPr>
              <a:t>We have almost equal percentage of people from urban and rural. </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Age</a:t>
            </a:r>
          </a:p>
        </p:txBody>
      </p:sp>
      <p:sp>
        <p:nvSpPr>
          <p:cNvPr id="4" name="TextBox 3"/>
          <p:cNvSpPr txBox="1"/>
          <p:nvPr/>
        </p:nvSpPr>
        <p:spPr>
          <a:xfrm>
            <a:off x="1371600" y="1428750"/>
            <a:ext cx="9095014" cy="369332"/>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Since it is not categorical data, we used histogram to find the age of majority people. </a:t>
            </a:r>
            <a:endParaRPr lang="en-IN" dirty="0"/>
          </a:p>
        </p:txBody>
      </p:sp>
      <p:pic>
        <p:nvPicPr>
          <p:cNvPr id="6" name="Picture 5"/>
          <p:cNvPicPr>
            <a:picLocks noChangeAspect="1"/>
          </p:cNvPicPr>
          <p:nvPr/>
        </p:nvPicPr>
        <p:blipFill>
          <a:blip r:embed="rId2"/>
          <a:stretch>
            <a:fillRect/>
          </a:stretch>
        </p:blipFill>
        <p:spPr>
          <a:xfrm>
            <a:off x="1511121" y="2028217"/>
            <a:ext cx="3683358" cy="2801566"/>
          </a:xfrm>
          <a:prstGeom prst="rect">
            <a:avLst/>
          </a:prstGeom>
        </p:spPr>
      </p:pic>
      <p:pic>
        <p:nvPicPr>
          <p:cNvPr id="8" name="Picture 7"/>
          <p:cNvPicPr>
            <a:picLocks noChangeAspect="1"/>
          </p:cNvPicPr>
          <p:nvPr/>
        </p:nvPicPr>
        <p:blipFill>
          <a:blip r:embed="rId3"/>
          <a:stretch>
            <a:fillRect/>
          </a:stretch>
        </p:blipFill>
        <p:spPr>
          <a:xfrm>
            <a:off x="6997523" y="2028217"/>
            <a:ext cx="3503054" cy="2678349"/>
          </a:xfrm>
          <a:prstGeom prst="rect">
            <a:avLst/>
          </a:prstGeom>
        </p:spPr>
      </p:pic>
      <p:sp>
        <p:nvSpPr>
          <p:cNvPr id="10" name="TextBox 9"/>
          <p:cNvSpPr txBox="1"/>
          <p:nvPr/>
        </p:nvSpPr>
        <p:spPr>
          <a:xfrm>
            <a:off x="1511121" y="5059918"/>
            <a:ext cx="6098720" cy="646331"/>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Inference: It follows normal distribution </a:t>
            </a:r>
          </a:p>
          <a:p>
            <a:r>
              <a:rPr lang="en-US" sz="1800" b="0" i="0" u="none" strike="noStrike" baseline="0" dirty="0">
                <a:solidFill>
                  <a:srgbClr val="545454"/>
                </a:solidFill>
                <a:latin typeface="Calibri" panose="020F0502020204030204" pitchFamily="34" charset="0"/>
              </a:rPr>
              <a:t>There are no outliers according to the box plot. </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BMI</a:t>
            </a:r>
          </a:p>
        </p:txBody>
      </p:sp>
      <p:sp>
        <p:nvSpPr>
          <p:cNvPr id="4" name="TextBox 3"/>
          <p:cNvSpPr txBox="1"/>
          <p:nvPr/>
        </p:nvSpPr>
        <p:spPr>
          <a:xfrm>
            <a:off x="1371600" y="1428750"/>
            <a:ext cx="6098720" cy="369332"/>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Continuous data, so we can </a:t>
            </a:r>
            <a:r>
              <a:rPr lang="en-US" sz="1800" b="0" i="0" u="none" strike="noStrike" baseline="0" dirty="0" err="1">
                <a:solidFill>
                  <a:srgbClr val="545454"/>
                </a:solidFill>
                <a:latin typeface="Calibri" panose="020F0502020204030204" pitchFamily="34" charset="0"/>
              </a:rPr>
              <a:t>visualise</a:t>
            </a:r>
            <a:r>
              <a:rPr lang="en-US" sz="1800" b="0" i="0" u="none" strike="noStrike" baseline="0" dirty="0">
                <a:solidFill>
                  <a:srgbClr val="545454"/>
                </a:solidFill>
                <a:latin typeface="Calibri" panose="020F0502020204030204" pitchFamily="34" charset="0"/>
              </a:rPr>
              <a:t> using the histogram. </a:t>
            </a:r>
            <a:endParaRPr lang="en-IN" dirty="0"/>
          </a:p>
        </p:txBody>
      </p:sp>
      <p:pic>
        <p:nvPicPr>
          <p:cNvPr id="6" name="Picture 5"/>
          <p:cNvPicPr>
            <a:picLocks noChangeAspect="1"/>
          </p:cNvPicPr>
          <p:nvPr/>
        </p:nvPicPr>
        <p:blipFill>
          <a:blip r:embed="rId2"/>
          <a:stretch>
            <a:fillRect/>
          </a:stretch>
        </p:blipFill>
        <p:spPr>
          <a:xfrm>
            <a:off x="1563556" y="2028217"/>
            <a:ext cx="3709115" cy="2801566"/>
          </a:xfrm>
          <a:prstGeom prst="rect">
            <a:avLst/>
          </a:prstGeom>
        </p:spPr>
      </p:pic>
      <p:pic>
        <p:nvPicPr>
          <p:cNvPr id="8" name="Picture 7"/>
          <p:cNvPicPr>
            <a:picLocks noChangeAspect="1"/>
          </p:cNvPicPr>
          <p:nvPr/>
        </p:nvPicPr>
        <p:blipFill>
          <a:blip r:embed="rId3"/>
          <a:stretch>
            <a:fillRect/>
          </a:stretch>
        </p:blipFill>
        <p:spPr>
          <a:xfrm>
            <a:off x="6096000" y="2007952"/>
            <a:ext cx="3554569" cy="2678349"/>
          </a:xfrm>
          <a:prstGeom prst="rect">
            <a:avLst/>
          </a:prstGeom>
        </p:spPr>
      </p:pic>
      <p:sp>
        <p:nvSpPr>
          <p:cNvPr id="10" name="TextBox 9"/>
          <p:cNvSpPr txBox="1"/>
          <p:nvPr/>
        </p:nvSpPr>
        <p:spPr>
          <a:xfrm>
            <a:off x="1563556" y="5106084"/>
            <a:ext cx="6098720" cy="646331"/>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Inference: Based on the histogram and boxplot we see that there are many outliers in </a:t>
            </a:r>
            <a:r>
              <a:rPr lang="en-US" sz="1800" b="0" i="0" u="none" strike="noStrike" baseline="0" dirty="0" err="1">
                <a:solidFill>
                  <a:srgbClr val="545454"/>
                </a:solidFill>
                <a:latin typeface="Calibri" panose="020F0502020204030204" pitchFamily="34" charset="0"/>
              </a:rPr>
              <a:t>bmi</a:t>
            </a:r>
            <a:r>
              <a:rPr lang="en-US" sz="1800" b="0" i="0" u="none" strike="noStrike" baseline="0" dirty="0">
                <a:solidFill>
                  <a:srgbClr val="545454"/>
                </a:solidFill>
                <a:latin typeface="Calibri" panose="020F0502020204030204" pitchFamily="34" charset="0"/>
              </a:rPr>
              <a:t>. </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6640" y="1051955"/>
            <a:ext cx="6098720" cy="3970318"/>
          </a:xfrm>
          <a:prstGeom prst="rect">
            <a:avLst/>
          </a:prstGeom>
          <a:noFill/>
        </p:spPr>
        <p:txBody>
          <a:bodyPr wrap="square">
            <a:spAutoFit/>
          </a:bodyPr>
          <a:lstStyle/>
          <a:p>
            <a:r>
              <a:rPr lang="en-IN" sz="1800" b="0" i="0" u="none" strike="noStrike" baseline="0" dirty="0">
                <a:solidFill>
                  <a:srgbClr val="000000"/>
                </a:solidFill>
                <a:latin typeface="Calibri" panose="020F0502020204030204" pitchFamily="34" charset="0"/>
              </a:rPr>
              <a:t>Null values – 201 </a:t>
            </a:r>
          </a:p>
          <a:p>
            <a:r>
              <a:rPr lang="en-US" sz="1800" b="0" i="0" u="none" strike="noStrike" baseline="0" dirty="0">
                <a:solidFill>
                  <a:srgbClr val="000000"/>
                </a:solidFill>
                <a:latin typeface="Calibri" panose="020F0502020204030204" pitchFamily="34" charset="0"/>
              </a:rPr>
              <a:t>NULL values hold 3.93 % of the instances in the </a:t>
            </a:r>
            <a:r>
              <a:rPr lang="en-US" sz="1800" b="0" i="0" u="none" strike="noStrike" baseline="0" dirty="0" err="1">
                <a:solidFill>
                  <a:srgbClr val="000000"/>
                </a:solidFill>
                <a:latin typeface="Calibri" panose="020F0502020204030204" pitchFamily="34" charset="0"/>
              </a:rPr>
              <a:t>dataframe</a:t>
            </a:r>
            <a:r>
              <a:rPr lang="en-US" sz="1800" b="0" i="0" u="none" strike="noStrike" baseline="0" dirty="0">
                <a:solidFill>
                  <a:srgbClr val="000000"/>
                </a:solidFill>
                <a:latin typeface="Calibri" panose="020F0502020204030204" pitchFamily="34" charset="0"/>
              </a:rPr>
              <a:t>. </a:t>
            </a:r>
          </a:p>
          <a:p>
            <a:r>
              <a:rPr lang="en-US" sz="1800" b="0" i="0" u="none" strike="noStrike" baseline="0" dirty="0">
                <a:solidFill>
                  <a:srgbClr val="000000"/>
                </a:solidFill>
                <a:latin typeface="Calibri" panose="020F0502020204030204" pitchFamily="34" charset="0"/>
              </a:rPr>
              <a:t>The distribution is right skewed with skewness 1.05 </a:t>
            </a:r>
          </a:p>
          <a:p>
            <a:r>
              <a:rPr lang="en-US" sz="1800" b="0" i="0" u="none" strike="noStrike" baseline="0" dirty="0">
                <a:solidFill>
                  <a:srgbClr val="000000"/>
                </a:solidFill>
                <a:latin typeface="Calibri" panose="020F0502020204030204" pitchFamily="34" charset="0"/>
              </a:rPr>
              <a:t>People who got stroke and their BMI is NA: 40 </a:t>
            </a:r>
          </a:p>
          <a:p>
            <a:r>
              <a:rPr lang="en-US" sz="1800" b="0" i="0" u="none" strike="noStrike" baseline="0" dirty="0">
                <a:solidFill>
                  <a:srgbClr val="000000"/>
                </a:solidFill>
                <a:latin typeface="Calibri" panose="020F0502020204030204" pitchFamily="34" charset="0"/>
              </a:rPr>
              <a:t>People who got stroke and their BMI is given: 249 </a:t>
            </a:r>
          </a:p>
          <a:p>
            <a:r>
              <a:rPr lang="en-US" sz="1800" b="0" i="0" u="none" strike="noStrike" baseline="0" dirty="0">
                <a:solidFill>
                  <a:srgbClr val="000000"/>
                </a:solidFill>
                <a:latin typeface="Calibri" panose="020F0502020204030204" pitchFamily="34" charset="0"/>
              </a:rPr>
              <a:t>Percentage of people with stroke in Nan values to the overall dataset: 16.04 </a:t>
            </a:r>
          </a:p>
          <a:p>
            <a:r>
              <a:rPr lang="en-US" sz="1800" b="0" i="0" u="none" strike="noStrike" baseline="0" dirty="0">
                <a:solidFill>
                  <a:srgbClr val="000000"/>
                </a:solidFill>
                <a:latin typeface="Calibri" panose="020F0502020204030204" pitchFamily="34" charset="0"/>
              </a:rPr>
              <a:t>Among the 201 </a:t>
            </a:r>
            <a:r>
              <a:rPr lang="en-US" sz="1800" b="0" i="0" u="none" strike="noStrike" baseline="0" dirty="0" err="1">
                <a:solidFill>
                  <a:srgbClr val="000000"/>
                </a:solidFill>
                <a:latin typeface="Calibri" panose="020F0502020204030204" pitchFamily="34" charset="0"/>
              </a:rPr>
              <a:t>bmi</a:t>
            </a:r>
            <a:r>
              <a:rPr lang="en-US" sz="1800" b="0" i="0" u="none" strike="noStrike" baseline="0" dirty="0">
                <a:solidFill>
                  <a:srgbClr val="000000"/>
                </a:solidFill>
                <a:latin typeface="Calibri" panose="020F0502020204030204" pitchFamily="34" charset="0"/>
              </a:rPr>
              <a:t> NULL values 40 values in them got stroke </a:t>
            </a:r>
          </a:p>
          <a:p>
            <a:r>
              <a:rPr lang="en-US" sz="1800" b="0" i="0" u="none" strike="noStrike" baseline="0" dirty="0">
                <a:solidFill>
                  <a:srgbClr val="000000"/>
                </a:solidFill>
                <a:latin typeface="Calibri" panose="020F0502020204030204" pitchFamily="34" charset="0"/>
              </a:rPr>
              <a:t>Thus we cant drop NULL values </a:t>
            </a:r>
          </a:p>
          <a:p>
            <a:r>
              <a:rPr lang="en-US" sz="1800" b="0" i="0" u="none" strike="noStrike" baseline="0" dirty="0">
                <a:solidFill>
                  <a:srgbClr val="000000"/>
                </a:solidFill>
                <a:latin typeface="Calibri" panose="020F0502020204030204" pitchFamily="34" charset="0"/>
              </a:rPr>
              <a:t>Since there are outliers present we can’t perform mean imputation as mean is affected </a:t>
            </a:r>
          </a:p>
          <a:p>
            <a:r>
              <a:rPr lang="en-IN" sz="1800" b="0" i="0" u="none" strike="noStrike" baseline="0" dirty="0">
                <a:solidFill>
                  <a:srgbClr val="000000"/>
                </a:solidFill>
                <a:latin typeface="Calibri" panose="020F0502020204030204" pitchFamily="34" charset="0"/>
              </a:rPr>
              <a:t>by the outliers </a:t>
            </a:r>
          </a:p>
          <a:p>
            <a:r>
              <a:rPr lang="en-US" sz="1800" b="0" i="0" u="none" strike="noStrike" baseline="0" dirty="0">
                <a:solidFill>
                  <a:srgbClr val="000000"/>
                </a:solidFill>
                <a:latin typeface="Calibri" panose="020F0502020204030204" pitchFamily="34" charset="0"/>
              </a:rPr>
              <a:t>Hence we impute it with median values </a:t>
            </a:r>
          </a:p>
          <a:p>
            <a:r>
              <a:rPr lang="en-US" sz="1800" b="0" i="0" u="none" strike="noStrike" baseline="0" dirty="0">
                <a:solidFill>
                  <a:srgbClr val="000000"/>
                </a:solidFill>
                <a:latin typeface="Calibri" panose="020F0502020204030204" pitchFamily="34" charset="0"/>
              </a:rPr>
              <a:t>Median of the values:28.1 </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Ever_married</a:t>
            </a:r>
            <a:endParaRPr lang="en-IN" dirty="0"/>
          </a:p>
        </p:txBody>
      </p:sp>
      <p:pic>
        <p:nvPicPr>
          <p:cNvPr id="4" name="Picture 3"/>
          <p:cNvPicPr>
            <a:picLocks noChangeAspect="1"/>
          </p:cNvPicPr>
          <p:nvPr/>
        </p:nvPicPr>
        <p:blipFill>
          <a:blip r:embed="rId2"/>
          <a:stretch>
            <a:fillRect/>
          </a:stretch>
        </p:blipFill>
        <p:spPr>
          <a:xfrm>
            <a:off x="1566085" y="1428750"/>
            <a:ext cx="3606085" cy="2749685"/>
          </a:xfrm>
          <a:prstGeom prst="rect">
            <a:avLst/>
          </a:prstGeom>
        </p:spPr>
      </p:pic>
      <p:pic>
        <p:nvPicPr>
          <p:cNvPr id="6" name="Picture 5"/>
          <p:cNvPicPr>
            <a:picLocks noChangeAspect="1"/>
          </p:cNvPicPr>
          <p:nvPr/>
        </p:nvPicPr>
        <p:blipFill>
          <a:blip r:embed="rId3"/>
          <a:stretch>
            <a:fillRect/>
          </a:stretch>
        </p:blipFill>
        <p:spPr>
          <a:xfrm>
            <a:off x="5485863" y="1428750"/>
            <a:ext cx="3734873" cy="2801566"/>
          </a:xfrm>
          <a:prstGeom prst="rect">
            <a:avLst/>
          </a:prstGeom>
        </p:spPr>
      </p:pic>
      <p:sp>
        <p:nvSpPr>
          <p:cNvPr id="8" name="TextBox 7"/>
          <p:cNvSpPr txBox="1"/>
          <p:nvPr/>
        </p:nvSpPr>
        <p:spPr>
          <a:xfrm>
            <a:off x="1611083" y="4686301"/>
            <a:ext cx="10129159" cy="1015663"/>
          </a:xfrm>
          <a:prstGeom prst="rect">
            <a:avLst/>
          </a:prstGeom>
          <a:noFill/>
        </p:spPr>
        <p:txBody>
          <a:bodyPr wrap="square">
            <a:spAutoFit/>
          </a:bodyPr>
          <a:lstStyle/>
          <a:p>
            <a:r>
              <a:rPr lang="en-US" sz="2400" b="0" i="0" u="none" strike="noStrike" baseline="0" dirty="0">
                <a:solidFill>
                  <a:srgbClr val="545454"/>
                </a:solidFill>
                <a:latin typeface="Calibri" panose="020F0502020204030204" pitchFamily="34" charset="0"/>
              </a:rPr>
              <a:t>Inference: </a:t>
            </a:r>
            <a:r>
              <a:rPr lang="en-US" sz="1800" b="0" i="0" u="none" strike="noStrike" baseline="0" dirty="0">
                <a:solidFill>
                  <a:srgbClr val="000000"/>
                </a:solidFill>
                <a:latin typeface="Segoe UI" panose="020B0502040204020203" pitchFamily="34" charset="0"/>
              </a:rPr>
              <a:t>This </a:t>
            </a:r>
            <a:r>
              <a:rPr lang="en-US" sz="1800" b="0" i="0" u="none" strike="noStrike" baseline="0" dirty="0">
                <a:solidFill>
                  <a:srgbClr val="000000"/>
                </a:solidFill>
                <a:latin typeface="Calibri" panose="020F0502020204030204" pitchFamily="34" charset="0"/>
              </a:rPr>
              <a:t>plotting </a:t>
            </a:r>
            <a:r>
              <a:rPr lang="en-US" sz="1800" b="0" i="0" u="none" strike="noStrike" baseline="0" dirty="0">
                <a:solidFill>
                  <a:srgbClr val="000000"/>
                </a:solidFill>
                <a:latin typeface="Segoe UI" panose="020B0502040204020203" pitchFamily="34" charset="0"/>
              </a:rPr>
              <a:t>shows that the number of "Married people with Strokes" is approximately 10 to 12 times the no. "Unmarried people with Strokes". </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Segoe UI" panose="020B0502040204020203" pitchFamily="34" charset="0"/>
              </a:rPr>
              <a:t>This shows most of the Married people got Strokes compared to Unmarried people.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Heart_disease</a:t>
            </a:r>
            <a:r>
              <a:rPr lang="en-IN" dirty="0"/>
              <a:t> </a:t>
            </a:r>
          </a:p>
        </p:txBody>
      </p:sp>
      <p:pic>
        <p:nvPicPr>
          <p:cNvPr id="4" name="Picture 3"/>
          <p:cNvPicPr>
            <a:picLocks noChangeAspect="1"/>
          </p:cNvPicPr>
          <p:nvPr/>
        </p:nvPicPr>
        <p:blipFill>
          <a:blip r:embed="rId2"/>
          <a:stretch>
            <a:fillRect/>
          </a:stretch>
        </p:blipFill>
        <p:spPr>
          <a:xfrm>
            <a:off x="1371600" y="1632509"/>
            <a:ext cx="3606085" cy="2645923"/>
          </a:xfrm>
          <a:prstGeom prst="rect">
            <a:avLst/>
          </a:prstGeom>
        </p:spPr>
      </p:pic>
      <p:pic>
        <p:nvPicPr>
          <p:cNvPr id="6" name="Picture 5"/>
          <p:cNvPicPr>
            <a:picLocks noChangeAspect="1"/>
          </p:cNvPicPr>
          <p:nvPr/>
        </p:nvPicPr>
        <p:blipFill>
          <a:blip r:embed="rId3"/>
          <a:stretch>
            <a:fillRect/>
          </a:stretch>
        </p:blipFill>
        <p:spPr>
          <a:xfrm>
            <a:off x="6432920" y="1632509"/>
            <a:ext cx="3734873" cy="2801566"/>
          </a:xfrm>
          <a:prstGeom prst="rect">
            <a:avLst/>
          </a:prstGeom>
        </p:spPr>
      </p:pic>
      <p:sp>
        <p:nvSpPr>
          <p:cNvPr id="8" name="TextBox 7"/>
          <p:cNvSpPr txBox="1"/>
          <p:nvPr/>
        </p:nvSpPr>
        <p:spPr>
          <a:xfrm>
            <a:off x="1371600" y="4686301"/>
            <a:ext cx="9944100" cy="1200329"/>
          </a:xfrm>
          <a:prstGeom prst="rect">
            <a:avLst/>
          </a:prstGeom>
          <a:noFill/>
        </p:spPr>
        <p:txBody>
          <a:bodyPr wrap="square">
            <a:spAutoFit/>
          </a:bodyPr>
          <a:lstStyle/>
          <a:p>
            <a:r>
              <a:rPr lang="en-US" sz="1800" b="0" i="0" u="none" strike="noStrike" baseline="0" dirty="0" err="1">
                <a:solidFill>
                  <a:srgbClr val="000000"/>
                </a:solidFill>
                <a:latin typeface="Calibri" panose="020F0502020204030204" pitchFamily="34" charset="0"/>
              </a:rPr>
              <a:t>Inference:</a:t>
            </a:r>
            <a:r>
              <a:rPr lang="en-US" sz="1800" b="0" i="0" u="none" strike="noStrike" baseline="0" dirty="0" err="1">
                <a:solidFill>
                  <a:srgbClr val="000000"/>
                </a:solidFill>
                <a:latin typeface="Segoe UI" panose="020B0502040204020203" pitchFamily="34" charset="0"/>
              </a:rPr>
              <a:t>This</a:t>
            </a:r>
            <a:r>
              <a:rPr lang="en-US" sz="1800" b="0" i="0" u="none" strike="noStrike" baseline="0" dirty="0">
                <a:solidFill>
                  <a:srgbClr val="000000"/>
                </a:solidFill>
                <a:latin typeface="Segoe UI" panose="020B0502040204020203" pitchFamily="34" charset="0"/>
              </a:rPr>
              <a:t> plotting shows that the number of "people with Strokes but no heart disease" is approximately 6 to 8 times the number of "people with Strokes and also heart disease". This shows most of the people with no heart disease are suffering with Strokes compared to the once who have Heart Disease. </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Average_glucose_level</a:t>
            </a:r>
            <a:endParaRPr lang="en-IN" dirty="0"/>
          </a:p>
        </p:txBody>
      </p:sp>
      <p:pic>
        <p:nvPicPr>
          <p:cNvPr id="4" name="Picture 3"/>
          <p:cNvPicPr>
            <a:picLocks noChangeAspect="1"/>
          </p:cNvPicPr>
          <p:nvPr/>
        </p:nvPicPr>
        <p:blipFill>
          <a:blip r:embed="rId2"/>
          <a:stretch>
            <a:fillRect/>
          </a:stretch>
        </p:blipFill>
        <p:spPr>
          <a:xfrm>
            <a:off x="1707064" y="1714731"/>
            <a:ext cx="3683358" cy="2808051"/>
          </a:xfrm>
          <a:prstGeom prst="rect">
            <a:avLst/>
          </a:prstGeom>
        </p:spPr>
      </p:pic>
      <p:pic>
        <p:nvPicPr>
          <p:cNvPr id="6" name="Picture 5"/>
          <p:cNvPicPr>
            <a:picLocks noChangeAspect="1"/>
          </p:cNvPicPr>
          <p:nvPr/>
        </p:nvPicPr>
        <p:blipFill>
          <a:blip r:embed="rId3"/>
          <a:stretch>
            <a:fillRect/>
          </a:stretch>
        </p:blipFill>
        <p:spPr>
          <a:xfrm>
            <a:off x="6801580" y="1714731"/>
            <a:ext cx="3554569" cy="2678349"/>
          </a:xfrm>
          <a:prstGeom prst="rect">
            <a:avLst/>
          </a:prstGeom>
        </p:spPr>
      </p:pic>
      <p:sp>
        <p:nvSpPr>
          <p:cNvPr id="8" name="TextBox 7"/>
          <p:cNvSpPr txBox="1"/>
          <p:nvPr/>
        </p:nvSpPr>
        <p:spPr>
          <a:xfrm>
            <a:off x="1707064" y="4905382"/>
            <a:ext cx="6098720" cy="646331"/>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Inference: There are many outliers present based on the boxplot and histogram </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Correlation between the attributes</a:t>
            </a:r>
          </a:p>
        </p:txBody>
      </p:sp>
      <p:pic>
        <p:nvPicPr>
          <p:cNvPr id="4" name="Picture 3"/>
          <p:cNvPicPr>
            <a:picLocks noChangeAspect="1"/>
          </p:cNvPicPr>
          <p:nvPr/>
        </p:nvPicPr>
        <p:blipFill>
          <a:blip r:embed="rId2"/>
          <a:stretch>
            <a:fillRect/>
          </a:stretch>
        </p:blipFill>
        <p:spPr>
          <a:xfrm>
            <a:off x="3557788" y="1428750"/>
            <a:ext cx="5228823" cy="50389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6640" y="273708"/>
            <a:ext cx="6098720" cy="1477328"/>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There is a weak correlation between the attributes as per the plotted heatmap </a:t>
            </a:r>
          </a:p>
          <a:p>
            <a:r>
              <a:rPr lang="en-US" sz="1800" b="0" i="0" u="none" strike="noStrike" baseline="0" dirty="0">
                <a:solidFill>
                  <a:srgbClr val="000000"/>
                </a:solidFill>
                <a:latin typeface="Calibri" panose="020F0502020204030204" pitchFamily="34" charset="0"/>
              </a:rPr>
              <a:t>The highest correlation found was between age and </a:t>
            </a:r>
            <a:r>
              <a:rPr lang="en-US" sz="1800" b="0" i="0" u="none" strike="noStrike" baseline="0" dirty="0" err="1">
                <a:solidFill>
                  <a:srgbClr val="000000"/>
                </a:solidFill>
                <a:latin typeface="Calibri" panose="020F0502020204030204" pitchFamily="34" charset="0"/>
              </a:rPr>
              <a:t>bmi</a:t>
            </a:r>
            <a:r>
              <a:rPr lang="en-US" sz="1800" b="0" i="0" u="none" strike="noStrike" baseline="0" dirty="0">
                <a:solidFill>
                  <a:srgbClr val="000000"/>
                </a:solidFill>
                <a:latin typeface="Calibri" panose="020F0502020204030204" pitchFamily="34" charset="0"/>
              </a:rPr>
              <a:t> - 0.32 </a:t>
            </a:r>
          </a:p>
          <a:p>
            <a:r>
              <a:rPr lang="en-US" sz="1800" b="0" i="0" u="none" strike="noStrike" baseline="0" dirty="0">
                <a:solidFill>
                  <a:srgbClr val="000000"/>
                </a:solidFill>
                <a:latin typeface="Calibri" panose="020F0502020204030204" pitchFamily="34" charset="0"/>
              </a:rPr>
              <a:t>Rest all correlations were less than 0.32 </a:t>
            </a:r>
          </a:p>
          <a:p>
            <a:r>
              <a:rPr lang="en-US" sz="1800" b="0" i="0" u="none" strike="noStrike" baseline="0" dirty="0">
                <a:solidFill>
                  <a:srgbClr val="000000"/>
                </a:solidFill>
                <a:latin typeface="Calibri" panose="020F0502020204030204" pitchFamily="34" charset="0"/>
              </a:rPr>
              <a:t>We could not draw any statistical insight from heatmap </a:t>
            </a:r>
            <a:endParaRPr lang="en-IN" dirty="0"/>
          </a:p>
        </p:txBody>
      </p:sp>
      <p:sp>
        <p:nvSpPr>
          <p:cNvPr id="5" name="TextBox 4"/>
          <p:cNvSpPr txBox="1"/>
          <p:nvPr/>
        </p:nvSpPr>
        <p:spPr>
          <a:xfrm>
            <a:off x="3046640" y="5269663"/>
            <a:ext cx="6098720" cy="923330"/>
          </a:xfrm>
          <a:prstGeom prst="rect">
            <a:avLst/>
          </a:prstGeom>
          <a:noFill/>
        </p:spPr>
        <p:txBody>
          <a:bodyPr wrap="square">
            <a:spAutoFit/>
          </a:bodyPr>
          <a:lstStyle/>
          <a:p>
            <a:r>
              <a:rPr lang="en-IN" sz="1800" b="1" i="0" u="none" strike="noStrike" baseline="0">
                <a:solidFill>
                  <a:srgbClr val="000000"/>
                </a:solidFill>
                <a:latin typeface="Calibri" panose="020F0502020204030204" pitchFamily="34" charset="0"/>
              </a:rPr>
              <a:t>SPITTING THE DATA- </a:t>
            </a:r>
            <a:endParaRPr lang="en-IN" sz="1800" b="0" i="0" u="none" strike="noStrike" baseline="0">
              <a:solidFill>
                <a:srgbClr val="000000"/>
              </a:solidFill>
              <a:latin typeface="Calibri" panose="020F0502020204030204" pitchFamily="34" charset="0"/>
            </a:endParaRPr>
          </a:p>
          <a:p>
            <a:r>
              <a:rPr lang="en-US" sz="1800" b="0" i="0" u="none" strike="noStrike" baseline="0">
                <a:solidFill>
                  <a:srgbClr val="000000"/>
                </a:solidFill>
                <a:latin typeface="Calibri" panose="020F0502020204030204" pitchFamily="34" charset="0"/>
              </a:rPr>
              <a:t>We splitted the data for training and testing purpose using sklearn.select_model library </a:t>
            </a:r>
            <a:endParaRPr lang="en-IN" dirty="0"/>
          </a:p>
        </p:txBody>
      </p:sp>
      <p:sp>
        <p:nvSpPr>
          <p:cNvPr id="9" name="TextBox 8"/>
          <p:cNvSpPr txBox="1"/>
          <p:nvPr/>
        </p:nvSpPr>
        <p:spPr>
          <a:xfrm>
            <a:off x="3046640" y="2033021"/>
            <a:ext cx="6098720" cy="1477328"/>
          </a:xfrm>
          <a:prstGeom prst="rect">
            <a:avLst/>
          </a:prstGeom>
          <a:noFill/>
        </p:spPr>
        <p:txBody>
          <a:bodyPr wrap="square">
            <a:spAutoFit/>
          </a:bodyPr>
          <a:lstStyle/>
          <a:p>
            <a:r>
              <a:rPr lang="en-IN" b="1"/>
              <a:t>OVERSAMPLING</a:t>
            </a:r>
          </a:p>
          <a:p>
            <a:r>
              <a:rPr lang="en-IN"/>
              <a:t>Since our Dataset is highly undersampled (based on target instances) we are going to perform a over sampling method to have equal representation of both the target classes</a:t>
            </a:r>
          </a:p>
          <a:p>
            <a:r>
              <a:rPr lang="en-IN"/>
              <a:t># Using random oversampling - importing the library</a:t>
            </a:r>
            <a:endParaRPr lang="en-IN" dirty="0"/>
          </a:p>
        </p:txBody>
      </p:sp>
      <p:sp>
        <p:nvSpPr>
          <p:cNvPr id="13" name="TextBox 12"/>
          <p:cNvSpPr txBox="1"/>
          <p:nvPr/>
        </p:nvSpPr>
        <p:spPr>
          <a:xfrm>
            <a:off x="3046640" y="3789841"/>
            <a:ext cx="6098720" cy="1200329"/>
          </a:xfrm>
          <a:prstGeom prst="rect">
            <a:avLst/>
          </a:prstGeom>
          <a:noFill/>
        </p:spPr>
        <p:txBody>
          <a:bodyPr wrap="square">
            <a:spAutoFit/>
          </a:bodyPr>
          <a:lstStyle/>
          <a:p>
            <a:r>
              <a:rPr lang="en-IN" b="1" dirty="0"/>
              <a:t>SCALING</a:t>
            </a:r>
          </a:p>
          <a:p>
            <a:r>
              <a:rPr lang="en-IN" dirty="0"/>
              <a:t>Since the numeric attributes in the dataset is in different ranges and three are outliers present we are using a scaler to get all the values into the same range.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295400" y="620486"/>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MODEL 1 – DECISION TREE</a:t>
            </a:r>
          </a:p>
        </p:txBody>
      </p:sp>
      <p:sp>
        <p:nvSpPr>
          <p:cNvPr id="6" name="TextBox 5"/>
          <p:cNvSpPr txBox="1"/>
          <p:nvPr/>
        </p:nvSpPr>
        <p:spPr>
          <a:xfrm>
            <a:off x="1295400" y="1197620"/>
            <a:ext cx="10559143" cy="4462760"/>
          </a:xfrm>
          <a:prstGeom prst="rect">
            <a:avLst/>
          </a:prstGeom>
          <a:noFill/>
        </p:spPr>
        <p:txBody>
          <a:bodyPr wrap="square">
            <a:spAutoFit/>
          </a:bodyPr>
          <a:lstStyle/>
          <a:p>
            <a:pPr algn="l"/>
            <a:endParaRPr lang="en-IN" sz="1400" b="0" i="0" u="none" strike="noStrike" baseline="0" dirty="0">
              <a:solidFill>
                <a:srgbClr val="000000"/>
              </a:solidFill>
              <a:latin typeface="Times New Roman" panose="02020603050405020304" pitchFamily="18" charset="0"/>
            </a:endParaRPr>
          </a:p>
          <a:p>
            <a:endParaRPr lang="en-IN" sz="1400" b="0" i="0" u="none" strike="noStrike" baseline="0" dirty="0">
              <a:latin typeface="Times New Roman" panose="02020603050405020304" pitchFamily="18" charset="0"/>
            </a:endParaRPr>
          </a:p>
          <a:p>
            <a:r>
              <a:rPr lang="en-US" sz="2400" b="1" i="0" u="none" strike="noStrike" baseline="0" dirty="0">
                <a:latin typeface="Calibri" panose="020F0502020204030204" pitchFamily="34" charset="0"/>
                <a:ea typeface="Calibri" panose="020F0502020204030204" pitchFamily="34" charset="0"/>
                <a:cs typeface="Calibri" panose="020F0502020204030204" pitchFamily="34" charset="0"/>
              </a:rPr>
              <a:t>Decision Tree is a Supervised learning technique that can be used for both classification and Regression problems, but mostly it is preferred for solving Classification problems</a:t>
            </a:r>
            <a:endParaRPr lang="en-US" sz="2400" b="0" i="0" u="none" strike="noStrike" baseline="0" dirty="0">
              <a:latin typeface="Calibri" panose="020F0502020204030204" pitchFamily="34" charset="0"/>
              <a:ea typeface="Calibri" panose="020F0502020204030204" pitchFamily="34" charset="0"/>
              <a:cs typeface="Calibri" panose="020F0502020204030204" pitchFamily="34" charset="0"/>
            </a:endParaRPr>
          </a:p>
          <a:p>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a:t>
            </a:r>
            <a:r>
              <a:rPr lang="en-US" sz="2400" b="1" i="0" u="none" strike="noStrike" baseline="0" dirty="0">
                <a:latin typeface="Calibri" panose="020F0502020204030204" pitchFamily="34" charset="0"/>
                <a:ea typeface="Calibri" panose="020F0502020204030204" pitchFamily="34" charset="0"/>
                <a:cs typeface="Calibri" panose="020F0502020204030204" pitchFamily="34" charset="0"/>
              </a:rPr>
              <a:t>It is a tree-structured classifier, where </a:t>
            </a:r>
          </a:p>
          <a:p>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internal nodes represent the features of a dataset </a:t>
            </a:r>
            <a:endParaRPr lang="en-US" sz="2000" b="0"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endParaRPr>
          </a:p>
          <a:p>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branches represent the decision rules</a:t>
            </a:r>
            <a:endParaRPr lang="en-US" sz="2000" b="0"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endParaRPr>
          </a:p>
          <a:p>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each leaf node represents the outcome</a:t>
            </a:r>
          </a:p>
          <a:p>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Preprocessed data is </a:t>
            </a:r>
            <a:r>
              <a:rPr lang="en-US" sz="2000" b="1" i="0" u="none" strike="noStrike" baseline="0" dirty="0" err="1">
                <a:solidFill>
                  <a:srgbClr val="484142"/>
                </a:solidFill>
                <a:latin typeface="Calibri" panose="020F0502020204030204" pitchFamily="34" charset="0"/>
                <a:ea typeface="Calibri" panose="020F0502020204030204" pitchFamily="34" charset="0"/>
                <a:cs typeface="Calibri" panose="020F0502020204030204" pitchFamily="34" charset="0"/>
              </a:rPr>
              <a:t>splitted</a:t>
            </a:r>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 into </a:t>
            </a:r>
            <a:r>
              <a:rPr lang="en-US" sz="2000" b="1" i="0" u="none" strike="noStrike" baseline="0" dirty="0" err="1">
                <a:solidFill>
                  <a:srgbClr val="484142"/>
                </a:solidFill>
                <a:latin typeface="Calibri" panose="020F0502020204030204" pitchFamily="34" charset="0"/>
                <a:ea typeface="Calibri" panose="020F0502020204030204" pitchFamily="34" charset="0"/>
                <a:cs typeface="Calibri" panose="020F0502020204030204" pitchFamily="34" charset="0"/>
              </a:rPr>
              <a:t>X_train,x_test,y_train,y_test</a:t>
            </a:r>
            <a:r>
              <a:rPr lang="en-US" sz="2000" b="1"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rPr>
              <a:t> and then fitted into the model.</a:t>
            </a:r>
          </a:p>
          <a:p>
            <a:r>
              <a:rPr lang="en-US" sz="2000" b="1" dirty="0">
                <a:solidFill>
                  <a:srgbClr val="484142"/>
                </a:solidFill>
                <a:latin typeface="Calibri" panose="020F0502020204030204" pitchFamily="34" charset="0"/>
                <a:ea typeface="Calibri" panose="020F0502020204030204" pitchFamily="34" charset="0"/>
                <a:cs typeface="Calibri" panose="020F0502020204030204" pitchFamily="34" charset="0"/>
              </a:rPr>
              <a:t>Decision Tree can be </a:t>
            </a:r>
            <a:r>
              <a:rPr lang="en-US" sz="2000" b="1" dirty="0" err="1">
                <a:solidFill>
                  <a:srgbClr val="484142"/>
                </a:solidFill>
                <a:latin typeface="Calibri" panose="020F0502020204030204" pitchFamily="34" charset="0"/>
                <a:ea typeface="Calibri" panose="020F0502020204030204" pitchFamily="34" charset="0"/>
                <a:cs typeface="Calibri" panose="020F0502020204030204" pitchFamily="34" charset="0"/>
              </a:rPr>
              <a:t>impelemented</a:t>
            </a:r>
            <a:r>
              <a:rPr lang="en-US" sz="2000" b="1" dirty="0">
                <a:solidFill>
                  <a:srgbClr val="484142"/>
                </a:solidFill>
                <a:latin typeface="Calibri" panose="020F0502020204030204" pitchFamily="34" charset="0"/>
                <a:ea typeface="Calibri" panose="020F0502020204030204" pitchFamily="34" charset="0"/>
                <a:cs typeface="Calibri" panose="020F0502020204030204" pitchFamily="34" charset="0"/>
              </a:rPr>
              <a:t> by </a:t>
            </a:r>
            <a:r>
              <a:rPr lang="en-US" sz="2000" b="1" dirty="0" err="1">
                <a:solidFill>
                  <a:srgbClr val="484142"/>
                </a:solidFill>
                <a:latin typeface="Calibri" panose="020F0502020204030204" pitchFamily="34" charset="0"/>
                <a:ea typeface="Calibri" panose="020F0502020204030204" pitchFamily="34" charset="0"/>
                <a:cs typeface="Calibri" panose="020F0502020204030204" pitchFamily="34" charset="0"/>
              </a:rPr>
              <a:t>DecisionTreeClassifier</a:t>
            </a:r>
            <a:r>
              <a:rPr lang="en-US" sz="2000" b="1" dirty="0">
                <a:solidFill>
                  <a:srgbClr val="484142"/>
                </a:solidFill>
                <a:latin typeface="Calibri" panose="020F0502020204030204" pitchFamily="34" charset="0"/>
                <a:ea typeface="Calibri" panose="020F0502020204030204" pitchFamily="34" charset="0"/>
                <a:cs typeface="Calibri" panose="020F0502020204030204" pitchFamily="34" charset="0"/>
              </a:rPr>
              <a:t> from </a:t>
            </a:r>
            <a:r>
              <a:rPr lang="en-US" sz="2000" b="1" dirty="0" err="1">
                <a:solidFill>
                  <a:srgbClr val="484142"/>
                </a:solidFill>
                <a:latin typeface="Calibri" panose="020F0502020204030204" pitchFamily="34" charset="0"/>
                <a:ea typeface="Calibri" panose="020F0502020204030204" pitchFamily="34" charset="0"/>
                <a:cs typeface="Calibri" panose="020F0502020204030204" pitchFamily="34" charset="0"/>
              </a:rPr>
              <a:t>sklearn.tree</a:t>
            </a:r>
            <a:endParaRPr lang="en-US" sz="2000" b="0" i="0" u="none" strike="noStrike" baseline="0" dirty="0">
              <a:solidFill>
                <a:srgbClr val="484142"/>
              </a:solidFill>
              <a:latin typeface="Calibri" panose="020F0502020204030204" pitchFamily="34" charset="0"/>
              <a:ea typeface="Calibri" panose="020F0502020204030204" pitchFamily="34" charset="0"/>
              <a:cs typeface="Calibri" panose="020F0502020204030204" pitchFamily="34" charset="0"/>
            </a:endParaRPr>
          </a:p>
          <a:p>
            <a:endParaRPr lang="en-IN" sz="2000" b="0" i="0" u="none" strike="noStrike" baseline="0" dirty="0">
              <a:solidFill>
                <a:srgbClr val="484142"/>
              </a:solidFill>
              <a:latin typeface="Times New Roman" panose="02020603050405020304" pitchFamily="18" charset="0"/>
            </a:endParaRPr>
          </a:p>
          <a:p>
            <a:r>
              <a:rPr lang="en-IN" sz="2000" dirty="0">
                <a:solidFill>
                  <a:srgbClr val="484142"/>
                </a:solidFill>
                <a:latin typeface="Times New Roman" panose="02020603050405020304" pitchFamily="18" charset="0"/>
              </a:rPr>
              <a:t>For user input based on the format of one hot encoded </a:t>
            </a:r>
            <a:r>
              <a:rPr lang="en-IN" sz="2000" dirty="0" err="1">
                <a:solidFill>
                  <a:srgbClr val="484142"/>
                </a:solidFill>
                <a:latin typeface="Times New Roman" panose="02020603050405020304" pitchFamily="18" charset="0"/>
              </a:rPr>
              <a:t>dataframe</a:t>
            </a:r>
            <a:r>
              <a:rPr lang="en-IN" sz="2000" dirty="0">
                <a:solidFill>
                  <a:srgbClr val="484142"/>
                </a:solidFill>
                <a:latin typeface="Times New Roman" panose="02020603050405020304" pitchFamily="18" charset="0"/>
              </a:rPr>
              <a:t> the input is appended on the </a:t>
            </a:r>
            <a:r>
              <a:rPr lang="en-IN" sz="2000" dirty="0" err="1">
                <a:solidFill>
                  <a:srgbClr val="484142"/>
                </a:solidFill>
                <a:latin typeface="Times New Roman" panose="02020603050405020304" pitchFamily="18" charset="0"/>
              </a:rPr>
              <a:t>x_train</a:t>
            </a:r>
            <a:r>
              <a:rPr lang="en-IN" sz="2000" dirty="0">
                <a:solidFill>
                  <a:srgbClr val="484142"/>
                </a:solidFill>
                <a:latin typeface="Times New Roman" panose="02020603050405020304" pitchFamily="18" charset="0"/>
              </a:rPr>
              <a:t> and then </a:t>
            </a:r>
            <a:r>
              <a:rPr lang="en-IN" sz="2000" dirty="0" err="1">
                <a:solidFill>
                  <a:srgbClr val="484142"/>
                </a:solidFill>
                <a:latin typeface="Times New Roman" panose="02020603050405020304" pitchFamily="18" charset="0"/>
              </a:rPr>
              <a:t>x_test</a:t>
            </a:r>
            <a:r>
              <a:rPr lang="en-IN" sz="2000" dirty="0">
                <a:solidFill>
                  <a:srgbClr val="484142"/>
                </a:solidFill>
                <a:latin typeface="Times New Roman" panose="02020603050405020304" pitchFamily="18" charset="0"/>
              </a:rPr>
              <a:t> is predicted using the predict function.</a:t>
            </a:r>
            <a:endParaRPr lang="en-IN" sz="2000" b="0" i="0" u="none" strike="noStrike" baseline="0" dirty="0">
              <a:solidFill>
                <a:srgbClr val="484142"/>
              </a:solidFill>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idx="1"/>
          </p:nvPr>
        </p:nvSpPr>
        <p:spPr>
          <a:xfrm>
            <a:off x="1371600" y="1338943"/>
            <a:ext cx="9601200" cy="4528457"/>
          </a:xfrm>
        </p:spPr>
        <p:txBody>
          <a:bodyPr>
            <a:normAutofit/>
          </a:bodyPr>
          <a:lstStyle/>
          <a:p>
            <a:r>
              <a:rPr lang="en-US" sz="2400" b="0" i="0" u="none" strike="noStrike" baseline="0" dirty="0">
                <a:solidFill>
                  <a:srgbClr val="000000"/>
                </a:solidFill>
                <a:latin typeface="Calibri" panose="020F0502020204030204" pitchFamily="34" charset="0"/>
              </a:rPr>
              <a:t>Based on the available information we will predict whether the person will have stroke or not. </a:t>
            </a:r>
          </a:p>
          <a:p>
            <a:r>
              <a:rPr lang="en-US" sz="2400" dirty="0">
                <a:solidFill>
                  <a:srgbClr val="000000"/>
                </a:solidFill>
                <a:latin typeface="Calibri" panose="020F0502020204030204" pitchFamily="34" charset="0"/>
              </a:rPr>
              <a:t>Dataset:</a:t>
            </a:r>
            <a:r>
              <a:rPr lang="en-IN" sz="1800" b="0" i="0" u="none" strike="noStrike" baseline="0" dirty="0">
                <a:solidFill>
                  <a:srgbClr val="0462C1"/>
                </a:solidFill>
                <a:latin typeface="Calibri" panose="020F0502020204030204" pitchFamily="34" charset="0"/>
              </a:rPr>
              <a:t>https://www.kaggle.com/datasets/fedesoriano/stroke-prediction-dataset </a:t>
            </a:r>
          </a:p>
          <a:p>
            <a:r>
              <a:rPr lang="en-US" sz="2400" b="0" i="0" u="none" strike="noStrike" baseline="0" dirty="0">
                <a:solidFill>
                  <a:srgbClr val="000000"/>
                </a:solidFill>
                <a:latin typeface="Calibri" panose="020F0502020204030204" pitchFamily="34" charset="0"/>
              </a:rPr>
              <a:t>This dataset is used to predict whether a patient is likely to get stroke based on the input parameters like gender, age, various diseases, and smoking status. Each row in the data provides relevant information about the patient.</a:t>
            </a:r>
          </a:p>
          <a:p>
            <a:pPr marL="0" indent="0">
              <a:buNone/>
            </a:pPr>
            <a:endParaRPr lang="en-IN"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67443" y="0"/>
            <a:ext cx="10793185" cy="7017306"/>
          </a:xfrm>
          <a:prstGeom prst="rect">
            <a:avLst/>
          </a:prstGeom>
          <a:noFill/>
        </p:spPr>
        <p:txBody>
          <a:bodyPr wrap="square">
            <a:spAutoFit/>
          </a:bodyPr>
          <a:lstStyle/>
          <a:p>
            <a:r>
              <a:rPr lang="en-IN" dirty="0"/>
              <a:t># Import the Decision Tree Classifier module</a:t>
            </a:r>
          </a:p>
          <a:p>
            <a:r>
              <a:rPr lang="en-IN" dirty="0"/>
              <a:t>from </a:t>
            </a:r>
            <a:r>
              <a:rPr lang="en-IN" dirty="0" err="1"/>
              <a:t>sklearn.tree</a:t>
            </a:r>
            <a:r>
              <a:rPr lang="en-IN" dirty="0"/>
              <a:t> import </a:t>
            </a:r>
            <a:r>
              <a:rPr lang="en-IN" dirty="0" err="1"/>
              <a:t>DecisionTreeClassifier</a:t>
            </a:r>
            <a:endParaRPr lang="en-IN" dirty="0"/>
          </a:p>
          <a:p>
            <a:r>
              <a:rPr lang="en-IN" dirty="0"/>
              <a:t># Libraries for calculating performance metrics</a:t>
            </a:r>
          </a:p>
          <a:p>
            <a:r>
              <a:rPr lang="en-IN" dirty="0"/>
              <a:t>from </a:t>
            </a:r>
            <a:r>
              <a:rPr lang="en-IN" dirty="0" err="1"/>
              <a:t>sklearn</a:t>
            </a:r>
            <a:r>
              <a:rPr lang="en-IN" dirty="0"/>
              <a:t> import metrics</a:t>
            </a:r>
          </a:p>
          <a:p>
            <a:r>
              <a:rPr lang="en-IN" dirty="0"/>
              <a:t>import </a:t>
            </a:r>
            <a:r>
              <a:rPr lang="en-IN" dirty="0" err="1"/>
              <a:t>numpy</a:t>
            </a:r>
            <a:r>
              <a:rPr lang="en-IN" dirty="0"/>
              <a:t> as np</a:t>
            </a:r>
          </a:p>
          <a:p>
            <a:r>
              <a:rPr lang="en-IN" dirty="0"/>
              <a:t>from </a:t>
            </a:r>
            <a:r>
              <a:rPr lang="en-IN" dirty="0" err="1"/>
              <a:t>sklearn.metrics</a:t>
            </a:r>
            <a:r>
              <a:rPr lang="en-IN" dirty="0"/>
              <a:t> import </a:t>
            </a:r>
            <a:r>
              <a:rPr lang="en-IN" dirty="0" err="1"/>
              <a:t>auc</a:t>
            </a:r>
            <a:r>
              <a:rPr lang="en-IN" dirty="0"/>
              <a:t>, </a:t>
            </a:r>
            <a:r>
              <a:rPr lang="en-IN" dirty="0" err="1"/>
              <a:t>roc_auc_score</a:t>
            </a:r>
            <a:r>
              <a:rPr lang="en-IN" dirty="0"/>
              <a:t>, </a:t>
            </a:r>
            <a:r>
              <a:rPr lang="en-IN" dirty="0" err="1"/>
              <a:t>roc_curve</a:t>
            </a:r>
            <a:r>
              <a:rPr lang="en-IN" dirty="0"/>
              <a:t>, </a:t>
            </a:r>
            <a:r>
              <a:rPr lang="en-IN" dirty="0" err="1"/>
              <a:t>precision_score</a:t>
            </a:r>
            <a:r>
              <a:rPr lang="en-IN" dirty="0"/>
              <a:t>, </a:t>
            </a:r>
            <a:r>
              <a:rPr lang="en-IN" dirty="0" err="1"/>
              <a:t>recall_score</a:t>
            </a:r>
            <a:r>
              <a:rPr lang="en-IN" dirty="0"/>
              <a:t>, f1_score, </a:t>
            </a:r>
            <a:r>
              <a:rPr lang="en-IN" dirty="0" err="1"/>
              <a:t>accuracy_score</a:t>
            </a:r>
            <a:endParaRPr lang="en-IN" dirty="0"/>
          </a:p>
          <a:p>
            <a:r>
              <a:rPr lang="en-IN" dirty="0"/>
              <a:t>import pandas as pd</a:t>
            </a:r>
          </a:p>
          <a:p>
            <a:r>
              <a:rPr lang="en-IN" dirty="0"/>
              <a:t># Create the classifier </a:t>
            </a:r>
          </a:p>
          <a:p>
            <a:r>
              <a:rPr lang="en-IN" dirty="0" err="1"/>
              <a:t>objectclf</a:t>
            </a:r>
            <a:r>
              <a:rPr lang="en-IN" dirty="0"/>
              <a:t> = </a:t>
            </a:r>
            <a:r>
              <a:rPr lang="en-IN" dirty="0" err="1"/>
              <a:t>DecisionTreeClassifier</a:t>
            </a:r>
            <a:r>
              <a:rPr lang="en-IN" dirty="0"/>
              <a:t>()</a:t>
            </a:r>
          </a:p>
          <a:p>
            <a:r>
              <a:rPr lang="en-IN" dirty="0"/>
              <a:t># Training the classifier</a:t>
            </a:r>
          </a:p>
          <a:p>
            <a:r>
              <a:rPr lang="en-IN" dirty="0" err="1"/>
              <a:t>clf</a:t>
            </a:r>
            <a:r>
              <a:rPr lang="en-IN" dirty="0"/>
              <a:t> = </a:t>
            </a:r>
            <a:r>
              <a:rPr lang="en-IN" dirty="0" err="1"/>
              <a:t>clf.fit</a:t>
            </a:r>
            <a:r>
              <a:rPr lang="en-IN" dirty="0"/>
              <a:t>(</a:t>
            </a:r>
            <a:r>
              <a:rPr lang="en-IN" dirty="0" err="1"/>
              <a:t>X_train</a:t>
            </a:r>
            <a:r>
              <a:rPr lang="en-IN" dirty="0"/>
              <a:t>, </a:t>
            </a:r>
            <a:r>
              <a:rPr lang="en-IN" dirty="0" err="1"/>
              <a:t>y_train</a:t>
            </a:r>
            <a:r>
              <a:rPr lang="en-IN" dirty="0"/>
              <a:t>)</a:t>
            </a:r>
          </a:p>
          <a:p>
            <a:r>
              <a:rPr lang="en-IN" dirty="0"/>
              <a:t># Define a function to get user input</a:t>
            </a:r>
          </a:p>
          <a:p>
            <a:r>
              <a:rPr lang="en-IN" dirty="0"/>
              <a:t>def </a:t>
            </a:r>
            <a:r>
              <a:rPr lang="en-IN" dirty="0" err="1"/>
              <a:t>get_user_input</a:t>
            </a:r>
            <a:r>
              <a:rPr lang="en-IN" dirty="0"/>
              <a:t>():    </a:t>
            </a:r>
          </a:p>
          <a:p>
            <a:r>
              <a:rPr lang="en-IN" dirty="0"/>
              <a:t># Get input from user    </a:t>
            </a:r>
          </a:p>
          <a:p>
            <a:r>
              <a:rPr lang="en-IN" dirty="0"/>
              <a:t>	print(</a:t>
            </a:r>
            <a:r>
              <a:rPr lang="en-IN" dirty="0" err="1"/>
              <a:t>df.columns</a:t>
            </a:r>
            <a:r>
              <a:rPr lang="en-IN" dirty="0"/>
              <a:t>)    </a:t>
            </a:r>
          </a:p>
          <a:p>
            <a:r>
              <a:rPr lang="en-IN" dirty="0"/>
              <a:t>	</a:t>
            </a:r>
            <a:r>
              <a:rPr lang="en-IN" dirty="0" err="1"/>
              <a:t>user_input</a:t>
            </a:r>
            <a:r>
              <a:rPr lang="en-IN" dirty="0"/>
              <a:t> = input("Please enter your data in the given format: ")    # Convert user input to a list    	use = </a:t>
            </a:r>
            <a:r>
              <a:rPr lang="en-IN" dirty="0" err="1"/>
              <a:t>user_input.split</a:t>
            </a:r>
            <a:r>
              <a:rPr lang="en-IN" dirty="0"/>
              <a:t>()    # Create a pandas series from the user input    </a:t>
            </a:r>
          </a:p>
          <a:p>
            <a:r>
              <a:rPr lang="en-IN" dirty="0"/>
              <a:t>	</a:t>
            </a:r>
            <a:r>
              <a:rPr lang="en-IN" dirty="0" err="1"/>
              <a:t>user_data</a:t>
            </a:r>
            <a:r>
              <a:rPr lang="en-IN" dirty="0"/>
              <a:t> = </a:t>
            </a:r>
            <a:r>
              <a:rPr lang="en-IN" dirty="0" err="1"/>
              <a:t>pd.Series</a:t>
            </a:r>
            <a:r>
              <a:rPr lang="en-IN" dirty="0"/>
              <a:t>(use, index=</a:t>
            </a:r>
            <a:r>
              <a:rPr lang="en-IN" dirty="0" err="1"/>
              <a:t>X_test.columns</a:t>
            </a:r>
            <a:r>
              <a:rPr lang="en-IN" dirty="0"/>
              <a:t>)    # Append the user data to the test dataset    	gg= </a:t>
            </a:r>
            <a:r>
              <a:rPr lang="en-IN" dirty="0" err="1"/>
              <a:t>X_test.append</a:t>
            </a:r>
            <a:r>
              <a:rPr lang="en-IN" dirty="0"/>
              <a:t>(</a:t>
            </a:r>
            <a:r>
              <a:rPr lang="en-IN" dirty="0" err="1"/>
              <a:t>user_data</a:t>
            </a:r>
            <a:r>
              <a:rPr lang="en-IN" dirty="0"/>
              <a:t>, </a:t>
            </a:r>
            <a:r>
              <a:rPr lang="en-IN" dirty="0" err="1"/>
              <a:t>ignore_index</a:t>
            </a:r>
            <a:r>
              <a:rPr lang="en-IN" dirty="0"/>
              <a:t>=True)    #print(y_test)    # Return the last row of the 	test dataset    print(</a:t>
            </a:r>
            <a:r>
              <a:rPr lang="en-IN" dirty="0" err="1"/>
              <a:t>gg.tail</a:t>
            </a:r>
            <a:r>
              <a:rPr lang="en-IN" dirty="0"/>
              <a:t>(1))   </a:t>
            </a:r>
          </a:p>
          <a:p>
            <a:r>
              <a:rPr lang="en-IN" dirty="0"/>
              <a:t> return </a:t>
            </a:r>
            <a:r>
              <a:rPr lang="en-IN" dirty="0" err="1"/>
              <a:t>gg.tail</a:t>
            </a:r>
            <a:r>
              <a:rPr lang="en-IN" dirty="0"/>
              <a:t>(1)# Get user data</a:t>
            </a:r>
          </a:p>
          <a:p>
            <a:r>
              <a:rPr lang="en-IN" dirty="0"/>
              <a:t>u = </a:t>
            </a:r>
            <a:r>
              <a:rPr lang="en-IN" dirty="0" err="1"/>
              <a:t>get_user_input</a:t>
            </a:r>
            <a:r>
              <a:rPr lang="en-IN" dirty="0"/>
              <a:t>()# Predict result using the user's </a:t>
            </a:r>
            <a:r>
              <a:rPr lang="en-IN" dirty="0" err="1"/>
              <a:t>datay</a:t>
            </a:r>
            <a:r>
              <a:rPr lang="en-IN" dirty="0"/>
              <a:t> = </a:t>
            </a:r>
            <a:r>
              <a:rPr lang="en-IN" dirty="0" err="1"/>
              <a:t>clf.predict</a:t>
            </a:r>
            <a:r>
              <a:rPr lang="en-IN" dirty="0"/>
              <a:t>(u)</a:t>
            </a:r>
          </a:p>
          <a:p>
            <a:r>
              <a:rPr lang="en-IN" dirty="0" err="1"/>
              <a:t>y_test.append</a:t>
            </a:r>
            <a:r>
              <a:rPr lang="en-IN" dirty="0"/>
              <a:t>(</a:t>
            </a:r>
            <a:r>
              <a:rPr lang="en-IN" dirty="0" err="1"/>
              <a:t>pd.Series</a:t>
            </a:r>
            <a:r>
              <a:rPr lang="en-IN" dirty="0"/>
              <a:t>(y),</a:t>
            </a:r>
            <a:r>
              <a:rPr lang="en-IN" dirty="0" err="1"/>
              <a:t>ignore_index</a:t>
            </a:r>
            <a:r>
              <a:rPr lang="en-IN" dirty="0"/>
              <a:t>=True)# Print the </a:t>
            </a:r>
            <a:r>
              <a:rPr lang="en-IN" dirty="0" err="1"/>
              <a:t>prediction.print</a:t>
            </a:r>
            <a:r>
              <a:rPr lang="en-IN" dirty="0"/>
              <a:t>("The predicted output is:", "STORKE" if y==1 else "NO STROKE")</a:t>
            </a:r>
            <a:r>
              <a:rPr lang="en-IN" dirty="0" err="1"/>
              <a:t>y_pred</a:t>
            </a:r>
            <a:r>
              <a:rPr lang="en-IN" dirty="0"/>
              <a:t>=</a:t>
            </a:r>
            <a:r>
              <a:rPr lang="en-IN" dirty="0" err="1"/>
              <a:t>clf.predict</a:t>
            </a:r>
            <a:r>
              <a:rPr lang="en-IN" dirty="0"/>
              <a:t>(</a:t>
            </a:r>
            <a:r>
              <a:rPr lang="en-IN" dirty="0" err="1"/>
              <a:t>X_test</a:t>
            </a:r>
            <a:r>
              <a:rPr lang="en-IN" dirty="0"/>
              <a:t>)p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78" y="669470"/>
            <a:ext cx="9743951" cy="93562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75578" y="163286"/>
            <a:ext cx="9009393" cy="369332"/>
          </a:xfrm>
          <a:prstGeom prst="rect">
            <a:avLst/>
          </a:prstGeom>
          <a:noFill/>
        </p:spPr>
        <p:txBody>
          <a:bodyPr wrap="square" rtlCol="0">
            <a:spAutoFit/>
          </a:bodyPr>
          <a:lstStyle/>
          <a:p>
            <a:r>
              <a:rPr lang="en-IN" b="1" dirty="0"/>
              <a:t>VISUALISATION can be done using </a:t>
            </a:r>
            <a:r>
              <a:rPr lang="en-IN" b="1" dirty="0" err="1"/>
              <a:t>tree.plot_tree</a:t>
            </a:r>
            <a:endParaRPr lang="en-IN"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51590" y="216851"/>
            <a:ext cx="6098720" cy="2585323"/>
          </a:xfrm>
          <a:prstGeom prst="rect">
            <a:avLst/>
          </a:prstGeom>
          <a:noFill/>
        </p:spPr>
        <p:txBody>
          <a:bodyPr wrap="square">
            <a:spAutoFit/>
          </a:bodyPr>
          <a:lstStyle/>
          <a:p>
            <a:r>
              <a:rPr lang="en-IN" sz="1800" b="1" i="0" u="none" strike="noStrike" baseline="0" dirty="0">
                <a:solidFill>
                  <a:srgbClr val="000000"/>
                </a:solidFill>
                <a:latin typeface="Calibri" panose="020F0502020204030204" pitchFamily="34" charset="0"/>
              </a:rPr>
              <a:t>METRICS: </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Accuracy: 0.97 </a:t>
            </a:r>
          </a:p>
          <a:p>
            <a:r>
              <a:rPr lang="en-IN" sz="1800" b="0" i="0" u="none" strike="noStrike" baseline="0" dirty="0">
                <a:solidFill>
                  <a:srgbClr val="000000"/>
                </a:solidFill>
                <a:latin typeface="Calibri" panose="020F0502020204030204" pitchFamily="34" charset="0"/>
              </a:rPr>
              <a:t>Precision: 0.94 </a:t>
            </a:r>
          </a:p>
          <a:p>
            <a:r>
              <a:rPr lang="en-IN" sz="1800" b="0" i="0" u="none" strike="noStrike" baseline="0" dirty="0">
                <a:solidFill>
                  <a:srgbClr val="000000"/>
                </a:solidFill>
                <a:latin typeface="Calibri" panose="020F0502020204030204" pitchFamily="34" charset="0"/>
              </a:rPr>
              <a:t>Recall: 1.00 </a:t>
            </a:r>
          </a:p>
          <a:p>
            <a:r>
              <a:rPr lang="en-IN" sz="1800" b="0" i="0" u="none" strike="noStrike" baseline="0" dirty="0">
                <a:solidFill>
                  <a:srgbClr val="000000"/>
                </a:solidFill>
                <a:latin typeface="Calibri" panose="020F0502020204030204" pitchFamily="34" charset="0"/>
              </a:rPr>
              <a:t>F1 Score: 0.97 </a:t>
            </a:r>
          </a:p>
          <a:p>
            <a:r>
              <a:rPr lang="en-IN" sz="1800" b="0" i="0" u="none" strike="noStrike" baseline="0" dirty="0">
                <a:solidFill>
                  <a:srgbClr val="000000"/>
                </a:solidFill>
                <a:latin typeface="Calibri" panose="020F0502020204030204" pitchFamily="34" charset="0"/>
              </a:rPr>
              <a:t>ROC AUC Score: 0.97 </a:t>
            </a:r>
          </a:p>
          <a:p>
            <a:r>
              <a:rPr lang="en-IN" dirty="0">
                <a:solidFill>
                  <a:srgbClr val="000000"/>
                </a:solidFill>
                <a:latin typeface="Calibri" panose="020F0502020204030204" pitchFamily="34" charset="0"/>
              </a:rPr>
              <a:t>Confusion Matrix:</a:t>
            </a:r>
          </a:p>
          <a:p>
            <a:r>
              <a:rPr lang="en-IN" dirty="0">
                <a:solidFill>
                  <a:srgbClr val="000000"/>
                </a:solidFill>
                <a:latin typeface="Calibri" panose="020F0502020204030204" pitchFamily="34" charset="0"/>
              </a:rPr>
              <a:t>[[1851 117]</a:t>
            </a:r>
          </a:p>
          <a:p>
            <a:r>
              <a:rPr lang="en-IN" dirty="0">
                <a:solidFill>
                  <a:srgbClr val="000000"/>
                </a:solidFill>
                <a:latin typeface="Calibri" panose="020F0502020204030204" pitchFamily="34" charset="0"/>
              </a:rPr>
              <a:t> [0 1920]]</a:t>
            </a:r>
            <a:endParaRPr lang="en-IN" dirty="0"/>
          </a:p>
        </p:txBody>
      </p:sp>
      <p:sp>
        <p:nvSpPr>
          <p:cNvPr id="7" name="TextBox 6"/>
          <p:cNvSpPr txBox="1"/>
          <p:nvPr/>
        </p:nvSpPr>
        <p:spPr>
          <a:xfrm>
            <a:off x="3046640" y="2333685"/>
            <a:ext cx="6098720" cy="4524315"/>
          </a:xfrm>
          <a:prstGeom prst="rect">
            <a:avLst/>
          </a:prstGeom>
          <a:noFill/>
        </p:spPr>
        <p:txBody>
          <a:bodyPr wrap="square">
            <a:spAutoFit/>
          </a:bodyPr>
          <a:lstStyle/>
          <a:p>
            <a:endParaRPr lang="en-IN" dirty="0"/>
          </a:p>
          <a:p>
            <a:r>
              <a:rPr lang="en-IN" dirty="0"/>
              <a:t>accuracy = </a:t>
            </a:r>
            <a:r>
              <a:rPr lang="en-IN" dirty="0" err="1"/>
              <a:t>accuracy_score</a:t>
            </a:r>
            <a:r>
              <a:rPr lang="en-IN" dirty="0"/>
              <a:t>(</a:t>
            </a:r>
            <a:r>
              <a:rPr lang="en-IN" dirty="0" err="1"/>
              <a:t>y_test</a:t>
            </a:r>
            <a:r>
              <a:rPr lang="en-IN" dirty="0"/>
              <a:t>, </a:t>
            </a:r>
            <a:r>
              <a:rPr lang="en-IN" dirty="0" err="1"/>
              <a:t>y_pred</a:t>
            </a:r>
            <a:r>
              <a:rPr lang="en-IN" dirty="0"/>
              <a:t>)</a:t>
            </a:r>
          </a:p>
          <a:p>
            <a:r>
              <a:rPr lang="en-IN" dirty="0"/>
              <a:t>precision = </a:t>
            </a:r>
            <a:r>
              <a:rPr lang="en-IN" dirty="0" err="1"/>
              <a:t>precision_score</a:t>
            </a:r>
            <a:r>
              <a:rPr lang="en-IN" dirty="0"/>
              <a:t>(</a:t>
            </a:r>
            <a:r>
              <a:rPr lang="en-IN" dirty="0" err="1"/>
              <a:t>y_test</a:t>
            </a:r>
            <a:r>
              <a:rPr lang="en-IN" dirty="0"/>
              <a:t>, </a:t>
            </a:r>
            <a:r>
              <a:rPr lang="en-IN" dirty="0" err="1"/>
              <a:t>y_pred</a:t>
            </a:r>
            <a:r>
              <a:rPr lang="en-IN" dirty="0"/>
              <a:t>)</a:t>
            </a:r>
          </a:p>
          <a:p>
            <a:r>
              <a:rPr lang="en-IN" dirty="0"/>
              <a:t>recall = </a:t>
            </a:r>
            <a:r>
              <a:rPr lang="en-IN" dirty="0" err="1"/>
              <a:t>recall_score</a:t>
            </a:r>
            <a:r>
              <a:rPr lang="en-IN" dirty="0"/>
              <a:t>(</a:t>
            </a:r>
            <a:r>
              <a:rPr lang="en-IN" dirty="0" err="1"/>
              <a:t>y_test</a:t>
            </a:r>
            <a:r>
              <a:rPr lang="en-IN" dirty="0"/>
              <a:t>, </a:t>
            </a:r>
            <a:r>
              <a:rPr lang="en-IN" dirty="0" err="1"/>
              <a:t>y_pred</a:t>
            </a:r>
            <a:r>
              <a:rPr lang="en-IN" dirty="0"/>
              <a:t>)</a:t>
            </a:r>
          </a:p>
          <a:p>
            <a:r>
              <a:rPr lang="en-IN" dirty="0"/>
              <a:t>f1 = f1_score(</a:t>
            </a:r>
            <a:r>
              <a:rPr lang="en-IN" dirty="0" err="1"/>
              <a:t>y_test</a:t>
            </a:r>
            <a:r>
              <a:rPr lang="en-IN" dirty="0"/>
              <a:t>, </a:t>
            </a:r>
            <a:r>
              <a:rPr lang="en-IN" dirty="0" err="1"/>
              <a:t>y_pred</a:t>
            </a:r>
            <a:r>
              <a:rPr lang="en-IN" dirty="0"/>
              <a:t>)</a:t>
            </a:r>
          </a:p>
          <a:p>
            <a:r>
              <a:rPr lang="en-IN" dirty="0" err="1"/>
              <a:t>roc_auc</a:t>
            </a:r>
            <a:r>
              <a:rPr lang="en-IN" dirty="0"/>
              <a:t> = </a:t>
            </a:r>
            <a:r>
              <a:rPr lang="en-IN" dirty="0" err="1"/>
              <a:t>roc_auc_score</a:t>
            </a:r>
            <a:r>
              <a:rPr lang="en-IN" dirty="0"/>
              <a:t>(</a:t>
            </a:r>
            <a:r>
              <a:rPr lang="en-IN" dirty="0" err="1"/>
              <a:t>y_test</a:t>
            </a:r>
            <a:r>
              <a:rPr lang="en-IN" dirty="0"/>
              <a:t>, </a:t>
            </a:r>
            <a:r>
              <a:rPr lang="en-IN" dirty="0" err="1"/>
              <a:t>clf.predict_proba</a:t>
            </a:r>
            <a:r>
              <a:rPr lang="en-IN" dirty="0"/>
              <a:t>(</a:t>
            </a:r>
            <a:r>
              <a:rPr lang="en-IN" dirty="0" err="1"/>
              <a:t>X_test</a:t>
            </a:r>
            <a:r>
              <a:rPr lang="en-IN" dirty="0"/>
              <a:t>)[:, 1])</a:t>
            </a:r>
          </a:p>
          <a:p>
            <a:endParaRPr lang="en-IN" dirty="0"/>
          </a:p>
          <a:p>
            <a:r>
              <a:rPr lang="en-IN" dirty="0"/>
              <a:t># Print the metrics</a:t>
            </a:r>
          </a:p>
          <a:p>
            <a:r>
              <a:rPr lang="en-IN" dirty="0"/>
              <a:t>print(</a:t>
            </a:r>
            <a:r>
              <a:rPr lang="en-IN" dirty="0" err="1"/>
              <a:t>f"Accuracy</a:t>
            </a:r>
            <a:r>
              <a:rPr lang="en-IN" dirty="0"/>
              <a:t>: {accuracy:.2f}")</a:t>
            </a:r>
          </a:p>
          <a:p>
            <a:r>
              <a:rPr lang="en-IN" dirty="0"/>
              <a:t>print(</a:t>
            </a:r>
            <a:r>
              <a:rPr lang="en-IN" dirty="0" err="1"/>
              <a:t>f"Precision</a:t>
            </a:r>
            <a:r>
              <a:rPr lang="en-IN" dirty="0"/>
              <a:t>: {precision:.2f}")</a:t>
            </a:r>
          </a:p>
          <a:p>
            <a:r>
              <a:rPr lang="en-IN" dirty="0"/>
              <a:t>print(</a:t>
            </a:r>
            <a:r>
              <a:rPr lang="en-IN" dirty="0" err="1"/>
              <a:t>f"Recall</a:t>
            </a:r>
            <a:r>
              <a:rPr lang="en-IN" dirty="0"/>
              <a:t>: {recall:.2f}")</a:t>
            </a:r>
          </a:p>
          <a:p>
            <a:r>
              <a:rPr lang="en-IN" dirty="0"/>
              <a:t>print(f"F1 Score: {f1:.2f}")</a:t>
            </a:r>
          </a:p>
          <a:p>
            <a:r>
              <a:rPr lang="en-IN" dirty="0"/>
              <a:t>print(</a:t>
            </a:r>
            <a:r>
              <a:rPr lang="en-IN" dirty="0" err="1"/>
              <a:t>f"ROC</a:t>
            </a:r>
            <a:r>
              <a:rPr lang="en-IN" dirty="0"/>
              <a:t> AUC Score: {roc_auc:.2f}")</a:t>
            </a:r>
          </a:p>
          <a:p>
            <a:r>
              <a:rPr lang="en-IN" dirty="0"/>
              <a:t>print("Confusion Matrix: ")</a:t>
            </a:r>
          </a:p>
          <a:p>
            <a:r>
              <a:rPr lang="en-IN" dirty="0"/>
              <a:t>print(</a:t>
            </a:r>
            <a:r>
              <a:rPr lang="en-IN" dirty="0" err="1"/>
              <a:t>confusion_matrix</a:t>
            </a:r>
            <a:r>
              <a:rPr lang="en-IN" dirty="0"/>
              <a:t>(</a:t>
            </a:r>
            <a:r>
              <a:rPr lang="en-IN" dirty="0" err="1"/>
              <a:t>y_test,y_pred</a:t>
            </a:r>
            <a:r>
              <a:rPr lang="en-IN"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6871" y="216851"/>
            <a:ext cx="7923439" cy="830997"/>
          </a:xfrm>
          <a:prstGeom prst="rect">
            <a:avLst/>
          </a:prstGeom>
          <a:noFill/>
        </p:spPr>
        <p:txBody>
          <a:bodyPr wrap="square">
            <a:spAutoFit/>
          </a:bodyPr>
          <a:lstStyle/>
          <a:p>
            <a:r>
              <a:rPr lang="en-IN" sz="2400" b="1" dirty="0"/>
              <a:t>ROC AUC CURVE:</a:t>
            </a:r>
          </a:p>
          <a:p>
            <a:endParaRPr lang="en-IN" sz="2400" b="1" dirty="0"/>
          </a:p>
        </p:txBody>
      </p:sp>
      <p:sp>
        <p:nvSpPr>
          <p:cNvPr id="4" name="TextBox 3"/>
          <p:cNvSpPr txBox="1"/>
          <p:nvPr/>
        </p:nvSpPr>
        <p:spPr>
          <a:xfrm>
            <a:off x="2726871" y="632349"/>
            <a:ext cx="6098720" cy="1477328"/>
          </a:xfrm>
          <a:prstGeom prst="rect">
            <a:avLst/>
          </a:prstGeom>
          <a:noFill/>
        </p:spPr>
        <p:txBody>
          <a:bodyPr wrap="square">
            <a:spAutoFit/>
          </a:bodyPr>
          <a:lstStyle/>
          <a:p>
            <a:r>
              <a:rPr lang="en-IN" dirty="0"/>
              <a:t>An ROC curve plots TPR vs. FPR at different classification thresholds. Lowering the classification threshold classifies more items as positive, thus increasing both False Positives and True Positives. The following figure shows a typical ROC curve.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2109677"/>
            <a:ext cx="5705475" cy="44457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6871" y="216851"/>
            <a:ext cx="7923439" cy="830997"/>
          </a:xfrm>
          <a:prstGeom prst="rect">
            <a:avLst/>
          </a:prstGeom>
          <a:noFill/>
        </p:spPr>
        <p:txBody>
          <a:bodyPr wrap="square">
            <a:spAutoFit/>
          </a:bodyPr>
          <a:lstStyle/>
          <a:p>
            <a:r>
              <a:rPr lang="en-IN" sz="2400" b="1" dirty="0"/>
              <a:t>Error and Loss Curves:</a:t>
            </a:r>
          </a:p>
          <a:p>
            <a:endParaRPr lang="en-IN" sz="2400" b="1" dirty="0"/>
          </a:p>
        </p:txBody>
      </p:sp>
      <p:pic>
        <p:nvPicPr>
          <p:cNvPr id="4" name="Picture 3"/>
          <p:cNvPicPr>
            <a:picLocks noChangeAspect="1"/>
          </p:cNvPicPr>
          <p:nvPr/>
        </p:nvPicPr>
        <p:blipFill>
          <a:blip r:embed="rId2"/>
          <a:stretch>
            <a:fillRect/>
          </a:stretch>
        </p:blipFill>
        <p:spPr>
          <a:xfrm>
            <a:off x="1285875" y="823912"/>
            <a:ext cx="9620250" cy="52101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3128" y="211589"/>
            <a:ext cx="7923439" cy="461665"/>
          </a:xfrm>
          <a:prstGeom prst="rect">
            <a:avLst/>
          </a:prstGeom>
          <a:noFill/>
        </p:spPr>
        <p:txBody>
          <a:bodyPr wrap="square">
            <a:spAutoFit/>
          </a:bodyPr>
          <a:lstStyle/>
          <a:p>
            <a:r>
              <a:rPr lang="en-IN" sz="2400" b="1" dirty="0"/>
              <a:t>MODEL 2 – RANDOM FOREST</a:t>
            </a:r>
          </a:p>
        </p:txBody>
      </p:sp>
      <p:sp>
        <p:nvSpPr>
          <p:cNvPr id="4" name="TextBox 3"/>
          <p:cNvSpPr txBox="1"/>
          <p:nvPr/>
        </p:nvSpPr>
        <p:spPr>
          <a:xfrm>
            <a:off x="1159328" y="889844"/>
            <a:ext cx="10319658" cy="3693319"/>
          </a:xfrm>
          <a:prstGeom prst="rect">
            <a:avLst/>
          </a:prstGeom>
          <a:noFill/>
        </p:spPr>
        <p:txBody>
          <a:bodyPr wrap="square">
            <a:spAutoFit/>
          </a:bodyPr>
          <a:lstStyle/>
          <a:p>
            <a:r>
              <a:rPr lang="en-IN" dirty="0"/>
              <a:t>Random Forest is a classifier that contains a number of decision trees on</a:t>
            </a:r>
          </a:p>
          <a:p>
            <a:r>
              <a:rPr lang="en-IN" dirty="0"/>
              <a:t>various subsets of the given dataset and takes the average to improve the</a:t>
            </a:r>
          </a:p>
          <a:p>
            <a:r>
              <a:rPr lang="en-IN" dirty="0"/>
              <a:t>predictive accuracy of that dataset.</a:t>
            </a:r>
          </a:p>
          <a:p>
            <a:r>
              <a:rPr lang="en-IN" dirty="0"/>
              <a:t>1.</a:t>
            </a:r>
          </a:p>
          <a:p>
            <a:r>
              <a:rPr lang="en-IN" dirty="0"/>
              <a:t>Random subsets are created from the original dataset (bootstrapping).</a:t>
            </a:r>
          </a:p>
          <a:p>
            <a:r>
              <a:rPr lang="en-IN" dirty="0"/>
              <a:t>2.</a:t>
            </a:r>
          </a:p>
          <a:p>
            <a:r>
              <a:rPr lang="en-IN" dirty="0"/>
              <a:t>At each node in the decision tree, only a random set of features are</a:t>
            </a:r>
          </a:p>
          <a:p>
            <a:r>
              <a:rPr lang="en-IN" dirty="0"/>
              <a:t>considered to decide the best split.</a:t>
            </a:r>
          </a:p>
          <a:p>
            <a:r>
              <a:rPr lang="en-IN" dirty="0"/>
              <a:t>3.</a:t>
            </a:r>
          </a:p>
          <a:p>
            <a:r>
              <a:rPr lang="en-IN" dirty="0"/>
              <a:t>A decision tree model is fitted on each of the subsets.</a:t>
            </a:r>
          </a:p>
          <a:p>
            <a:r>
              <a:rPr lang="en-IN" dirty="0"/>
              <a:t>4.</a:t>
            </a:r>
          </a:p>
          <a:p>
            <a:r>
              <a:rPr lang="en-IN" dirty="0"/>
              <a:t>The final prediction is calculated by averaging the predictions from</a:t>
            </a:r>
          </a:p>
          <a:p>
            <a:r>
              <a:rPr lang="en-IN" dirty="0"/>
              <a:t>all decision trees.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5414" y="-1"/>
            <a:ext cx="11326586" cy="6740307"/>
          </a:xfrm>
          <a:prstGeom prst="rect">
            <a:avLst/>
          </a:prstGeom>
          <a:noFill/>
        </p:spPr>
        <p:txBody>
          <a:bodyPr wrap="square">
            <a:spAutoFit/>
          </a:bodyPr>
          <a:lstStyle/>
          <a:p>
            <a:r>
              <a:rPr lang="en-IN" dirty="0"/>
              <a:t>from </a:t>
            </a:r>
            <a:r>
              <a:rPr lang="en-IN" dirty="0" err="1"/>
              <a:t>sklearn.ensemble</a:t>
            </a:r>
            <a:r>
              <a:rPr lang="en-IN" dirty="0"/>
              <a:t> import </a:t>
            </a:r>
            <a:r>
              <a:rPr lang="en-IN" dirty="0" err="1"/>
              <a:t>RandomForestClassifier</a:t>
            </a:r>
            <a:endParaRPr lang="en-IN" dirty="0"/>
          </a:p>
          <a:p>
            <a:endParaRPr lang="en-IN" dirty="0"/>
          </a:p>
          <a:p>
            <a:r>
              <a:rPr lang="en-IN" dirty="0"/>
              <a:t># Create the classifier object</a:t>
            </a:r>
          </a:p>
          <a:p>
            <a:r>
              <a:rPr lang="en-IN" dirty="0" err="1"/>
              <a:t>rf_clf</a:t>
            </a:r>
            <a:r>
              <a:rPr lang="en-IN" dirty="0"/>
              <a:t> = </a:t>
            </a:r>
            <a:r>
              <a:rPr lang="en-IN" dirty="0" err="1"/>
              <a:t>RandomForestClassifier</a:t>
            </a:r>
            <a:r>
              <a:rPr lang="en-IN" dirty="0"/>
              <a:t>(</a:t>
            </a:r>
            <a:r>
              <a:rPr lang="en-IN" dirty="0" err="1"/>
              <a:t>n_estimators</a:t>
            </a:r>
            <a:r>
              <a:rPr lang="en-IN" dirty="0"/>
              <a:t> = 10)</a:t>
            </a:r>
          </a:p>
          <a:p>
            <a:endParaRPr lang="en-IN" dirty="0"/>
          </a:p>
          <a:p>
            <a:r>
              <a:rPr lang="en-IN" dirty="0"/>
              <a:t># Train the model using the training sets</a:t>
            </a:r>
          </a:p>
          <a:p>
            <a:r>
              <a:rPr lang="en-IN" dirty="0" err="1"/>
              <a:t>rf_clf.fit</a:t>
            </a:r>
            <a:r>
              <a:rPr lang="en-IN" dirty="0"/>
              <a:t>(</a:t>
            </a:r>
            <a:r>
              <a:rPr lang="en-IN" dirty="0" err="1"/>
              <a:t>X_train</a:t>
            </a:r>
            <a:r>
              <a:rPr lang="en-IN" dirty="0"/>
              <a:t>, </a:t>
            </a:r>
            <a:r>
              <a:rPr lang="en-IN" dirty="0" err="1"/>
              <a:t>y_train</a:t>
            </a:r>
            <a:r>
              <a:rPr lang="en-IN" dirty="0"/>
              <a:t>)</a:t>
            </a:r>
          </a:p>
          <a:p>
            <a:endParaRPr lang="en-IN" dirty="0"/>
          </a:p>
          <a:p>
            <a:r>
              <a:rPr lang="en-IN" dirty="0"/>
              <a:t># performing predictions on the test dataset</a:t>
            </a:r>
          </a:p>
          <a:p>
            <a:r>
              <a:rPr lang="en-IN" dirty="0" err="1"/>
              <a:t>y_pred_rf</a:t>
            </a:r>
            <a:r>
              <a:rPr lang="en-IN" dirty="0"/>
              <a:t> = </a:t>
            </a:r>
            <a:r>
              <a:rPr lang="en-IN" dirty="0" err="1"/>
              <a:t>rf_clf.predict</a:t>
            </a:r>
            <a:r>
              <a:rPr lang="en-IN" dirty="0"/>
              <a:t>(</a:t>
            </a:r>
            <a:r>
              <a:rPr lang="en-IN" dirty="0" err="1"/>
              <a:t>X_test</a:t>
            </a:r>
            <a:r>
              <a:rPr lang="en-IN" dirty="0"/>
              <a:t>)</a:t>
            </a:r>
          </a:p>
          <a:p>
            <a:endParaRPr lang="en-IN" dirty="0"/>
          </a:p>
          <a:p>
            <a:r>
              <a:rPr lang="en-IN" dirty="0"/>
              <a:t># Define a function to get user input</a:t>
            </a:r>
          </a:p>
          <a:p>
            <a:r>
              <a:rPr lang="en-IN" dirty="0"/>
              <a:t>def </a:t>
            </a:r>
            <a:r>
              <a:rPr lang="en-IN" dirty="0" err="1"/>
              <a:t>get_user_input</a:t>
            </a:r>
            <a:r>
              <a:rPr lang="en-IN" dirty="0"/>
              <a:t>():</a:t>
            </a:r>
          </a:p>
          <a:p>
            <a:r>
              <a:rPr lang="en-IN" dirty="0"/>
              <a:t>    # Get input from user</a:t>
            </a:r>
          </a:p>
          <a:p>
            <a:r>
              <a:rPr lang="en-IN" dirty="0"/>
              <a:t>    print(</a:t>
            </a:r>
            <a:r>
              <a:rPr lang="en-IN" dirty="0" err="1"/>
              <a:t>df.columns</a:t>
            </a:r>
            <a:r>
              <a:rPr lang="en-IN" dirty="0"/>
              <a:t>)</a:t>
            </a:r>
          </a:p>
          <a:p>
            <a:r>
              <a:rPr lang="en-IN" dirty="0"/>
              <a:t>    </a:t>
            </a:r>
            <a:r>
              <a:rPr lang="en-IN" dirty="0" err="1"/>
              <a:t>user_input</a:t>
            </a:r>
            <a:r>
              <a:rPr lang="en-IN" dirty="0"/>
              <a:t> = input("Please enter your data in the given format: ")</a:t>
            </a:r>
          </a:p>
          <a:p>
            <a:endParaRPr lang="en-IN" dirty="0"/>
          </a:p>
          <a:p>
            <a:r>
              <a:rPr lang="en-IN" dirty="0"/>
              <a:t>    # Convert user input to a list</a:t>
            </a:r>
          </a:p>
          <a:p>
            <a:r>
              <a:rPr lang="en-IN" dirty="0"/>
              <a:t>    use = </a:t>
            </a:r>
            <a:r>
              <a:rPr lang="en-IN" dirty="0" err="1"/>
              <a:t>user_input.split</a:t>
            </a:r>
            <a:r>
              <a:rPr lang="en-IN" dirty="0"/>
              <a:t>()</a:t>
            </a:r>
          </a:p>
          <a:p>
            <a:endParaRPr lang="en-IN" dirty="0"/>
          </a:p>
          <a:p>
            <a:r>
              <a:rPr lang="en-IN" dirty="0"/>
              <a:t>    # Create a pandas series from the user input</a:t>
            </a:r>
          </a:p>
          <a:p>
            <a:r>
              <a:rPr lang="en-IN" dirty="0"/>
              <a:t>    </a:t>
            </a:r>
            <a:r>
              <a:rPr lang="en-IN" dirty="0" err="1"/>
              <a:t>user_data</a:t>
            </a:r>
            <a:r>
              <a:rPr lang="en-IN" dirty="0"/>
              <a:t> = </a:t>
            </a:r>
            <a:r>
              <a:rPr lang="en-IN" dirty="0" err="1"/>
              <a:t>pd.Series</a:t>
            </a:r>
            <a:r>
              <a:rPr lang="en-IN" dirty="0"/>
              <a:t>(use, index=</a:t>
            </a:r>
            <a:r>
              <a:rPr lang="en-IN" dirty="0" err="1"/>
              <a:t>X_test.columns</a:t>
            </a:r>
            <a:r>
              <a:rPr lang="en-IN" dirty="0"/>
              <a:t>)</a:t>
            </a:r>
          </a:p>
          <a:p>
            <a:endParaRPr lang="en-IN" dirty="0"/>
          </a:p>
          <a:p>
            <a:r>
              <a:rPr lang="en-IN" dirty="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37090" y="162342"/>
            <a:ext cx="6098720" cy="4247317"/>
          </a:xfrm>
          <a:prstGeom prst="rect">
            <a:avLst/>
          </a:prstGeom>
          <a:noFill/>
        </p:spPr>
        <p:txBody>
          <a:bodyPr wrap="square">
            <a:spAutoFit/>
          </a:bodyPr>
          <a:lstStyle/>
          <a:p>
            <a:r>
              <a:rPr lang="en-IN" dirty="0"/>
              <a:t># Append the user data to the test dataset</a:t>
            </a:r>
          </a:p>
          <a:p>
            <a:r>
              <a:rPr lang="en-IN" dirty="0"/>
              <a:t>    gg= </a:t>
            </a:r>
            <a:r>
              <a:rPr lang="en-IN" dirty="0" err="1"/>
              <a:t>X_test.append</a:t>
            </a:r>
            <a:r>
              <a:rPr lang="en-IN" dirty="0"/>
              <a:t>(</a:t>
            </a:r>
            <a:r>
              <a:rPr lang="en-IN" dirty="0" err="1"/>
              <a:t>user_data</a:t>
            </a:r>
            <a:r>
              <a:rPr lang="en-IN" dirty="0"/>
              <a:t>, </a:t>
            </a:r>
            <a:r>
              <a:rPr lang="en-IN" dirty="0" err="1"/>
              <a:t>ignore_index</a:t>
            </a:r>
            <a:r>
              <a:rPr lang="en-IN" dirty="0"/>
              <a:t>=True)</a:t>
            </a:r>
          </a:p>
          <a:p>
            <a:endParaRPr lang="en-IN" dirty="0"/>
          </a:p>
          <a:p>
            <a:r>
              <a:rPr lang="en-IN" dirty="0"/>
              <a:t>    # Return the last row of the test dataset</a:t>
            </a:r>
          </a:p>
          <a:p>
            <a:r>
              <a:rPr lang="en-IN" dirty="0"/>
              <a:t>    print(</a:t>
            </a:r>
            <a:r>
              <a:rPr lang="en-IN" dirty="0" err="1"/>
              <a:t>gg.tail</a:t>
            </a:r>
            <a:r>
              <a:rPr lang="en-IN" dirty="0"/>
              <a:t>(1))</a:t>
            </a:r>
          </a:p>
          <a:p>
            <a:r>
              <a:rPr lang="en-IN" dirty="0"/>
              <a:t>    return </a:t>
            </a:r>
            <a:r>
              <a:rPr lang="en-IN" dirty="0" err="1"/>
              <a:t>gg.tail</a:t>
            </a:r>
            <a:r>
              <a:rPr lang="en-IN" dirty="0"/>
              <a:t>(1)</a:t>
            </a:r>
          </a:p>
          <a:p>
            <a:endParaRPr lang="en-IN" dirty="0"/>
          </a:p>
          <a:p>
            <a:r>
              <a:rPr lang="en-IN" dirty="0"/>
              <a:t># Get user data</a:t>
            </a:r>
          </a:p>
          <a:p>
            <a:r>
              <a:rPr lang="en-IN" dirty="0"/>
              <a:t>u = </a:t>
            </a:r>
            <a:r>
              <a:rPr lang="en-IN" dirty="0" err="1"/>
              <a:t>get_user_input</a:t>
            </a:r>
            <a:r>
              <a:rPr lang="en-IN" dirty="0"/>
              <a:t>()</a:t>
            </a:r>
          </a:p>
          <a:p>
            <a:endParaRPr lang="en-IN" dirty="0"/>
          </a:p>
          <a:p>
            <a:r>
              <a:rPr lang="en-IN" dirty="0"/>
              <a:t># Predict result using the user's data</a:t>
            </a:r>
          </a:p>
          <a:p>
            <a:r>
              <a:rPr lang="en-IN" dirty="0"/>
              <a:t>y = </a:t>
            </a:r>
            <a:r>
              <a:rPr lang="en-IN" dirty="0" err="1"/>
              <a:t>clf.predict</a:t>
            </a:r>
            <a:r>
              <a:rPr lang="en-IN" dirty="0"/>
              <a:t>(u)</a:t>
            </a:r>
          </a:p>
          <a:p>
            <a:endParaRPr lang="en-IN" dirty="0"/>
          </a:p>
          <a:p>
            <a:r>
              <a:rPr lang="en-IN" dirty="0"/>
              <a:t># Print the prediction.</a:t>
            </a:r>
          </a:p>
          <a:p>
            <a:r>
              <a:rPr lang="en-IN" dirty="0"/>
              <a:t>print("The predicted output is:", 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3419" y="200523"/>
            <a:ext cx="6098720" cy="2585323"/>
          </a:xfrm>
          <a:prstGeom prst="rect">
            <a:avLst/>
          </a:prstGeom>
          <a:noFill/>
        </p:spPr>
        <p:txBody>
          <a:bodyPr wrap="square">
            <a:spAutoFit/>
          </a:bodyPr>
          <a:lstStyle/>
          <a:p>
            <a:r>
              <a:rPr lang="en-IN" sz="1800" b="1" i="0" u="none" strike="noStrike" baseline="0" dirty="0">
                <a:solidFill>
                  <a:srgbClr val="000000"/>
                </a:solidFill>
                <a:latin typeface="Calibri" panose="020F0502020204030204" pitchFamily="34" charset="0"/>
              </a:rPr>
              <a:t>METRICS: </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Accuracy: 0.97 </a:t>
            </a:r>
          </a:p>
          <a:p>
            <a:r>
              <a:rPr lang="en-IN" sz="1800" b="0" i="0" u="none" strike="noStrike" baseline="0" dirty="0">
                <a:solidFill>
                  <a:srgbClr val="000000"/>
                </a:solidFill>
                <a:latin typeface="Calibri" panose="020F0502020204030204" pitchFamily="34" charset="0"/>
              </a:rPr>
              <a:t>Precision: 0.94 </a:t>
            </a:r>
          </a:p>
          <a:p>
            <a:r>
              <a:rPr lang="en-IN" sz="1800" b="0" i="0" u="none" strike="noStrike" baseline="0" dirty="0">
                <a:solidFill>
                  <a:srgbClr val="000000"/>
                </a:solidFill>
                <a:latin typeface="Calibri" panose="020F0502020204030204" pitchFamily="34" charset="0"/>
              </a:rPr>
              <a:t>Recall: 1.00 </a:t>
            </a:r>
          </a:p>
          <a:p>
            <a:r>
              <a:rPr lang="en-IN" sz="1800" b="0" i="0" u="none" strike="noStrike" baseline="0" dirty="0">
                <a:solidFill>
                  <a:srgbClr val="000000"/>
                </a:solidFill>
                <a:latin typeface="Calibri" panose="020F0502020204030204" pitchFamily="34" charset="0"/>
              </a:rPr>
              <a:t>F1 Score: 0.97 </a:t>
            </a:r>
          </a:p>
          <a:p>
            <a:r>
              <a:rPr lang="en-IN" sz="1800" b="0" i="0" u="none" strike="noStrike" baseline="0" dirty="0">
                <a:solidFill>
                  <a:srgbClr val="000000"/>
                </a:solidFill>
                <a:latin typeface="Calibri" panose="020F0502020204030204" pitchFamily="34" charset="0"/>
              </a:rPr>
              <a:t>ROC AUC Score: 0.97 </a:t>
            </a:r>
          </a:p>
          <a:p>
            <a:r>
              <a:rPr lang="en-IN" dirty="0">
                <a:solidFill>
                  <a:srgbClr val="000000"/>
                </a:solidFill>
                <a:latin typeface="Calibri" panose="020F0502020204030204" pitchFamily="34" charset="0"/>
              </a:rPr>
              <a:t>Confusion Matrix:</a:t>
            </a:r>
          </a:p>
          <a:p>
            <a:r>
              <a:rPr lang="en-IN" dirty="0">
                <a:solidFill>
                  <a:srgbClr val="000000"/>
                </a:solidFill>
                <a:latin typeface="Calibri" panose="020F0502020204030204" pitchFamily="34" charset="0"/>
              </a:rPr>
              <a:t>[[1913 55]</a:t>
            </a:r>
          </a:p>
          <a:p>
            <a:r>
              <a:rPr lang="en-IN" dirty="0">
                <a:solidFill>
                  <a:srgbClr val="000000"/>
                </a:solidFill>
                <a:latin typeface="Calibri" panose="020F0502020204030204" pitchFamily="34" charset="0"/>
              </a:rPr>
              <a:t> [0 1920]]</a:t>
            </a:r>
            <a:endParaRPr lang="en-IN" dirty="0"/>
          </a:p>
        </p:txBody>
      </p:sp>
      <p:sp>
        <p:nvSpPr>
          <p:cNvPr id="6" name="TextBox 5"/>
          <p:cNvSpPr txBox="1"/>
          <p:nvPr/>
        </p:nvSpPr>
        <p:spPr>
          <a:xfrm>
            <a:off x="2853419" y="2687159"/>
            <a:ext cx="6098720" cy="3970318"/>
          </a:xfrm>
          <a:prstGeom prst="rect">
            <a:avLst/>
          </a:prstGeom>
          <a:noFill/>
        </p:spPr>
        <p:txBody>
          <a:bodyPr wrap="square">
            <a:spAutoFit/>
          </a:bodyPr>
          <a:lstStyle/>
          <a:p>
            <a:r>
              <a:rPr lang="en-IN" dirty="0"/>
              <a:t>accuracy = </a:t>
            </a:r>
            <a:r>
              <a:rPr lang="en-IN" dirty="0" err="1"/>
              <a:t>accuracy_score</a:t>
            </a:r>
            <a:r>
              <a:rPr lang="en-IN" dirty="0"/>
              <a:t>(</a:t>
            </a:r>
            <a:r>
              <a:rPr lang="en-IN" dirty="0" err="1"/>
              <a:t>y_test</a:t>
            </a:r>
            <a:r>
              <a:rPr lang="en-IN" dirty="0"/>
              <a:t>, </a:t>
            </a:r>
            <a:r>
              <a:rPr lang="en-IN" dirty="0" err="1"/>
              <a:t>y_pred_rf</a:t>
            </a:r>
            <a:r>
              <a:rPr lang="en-IN" dirty="0"/>
              <a:t>)</a:t>
            </a:r>
          </a:p>
          <a:p>
            <a:r>
              <a:rPr lang="en-IN" dirty="0"/>
              <a:t>precision = </a:t>
            </a:r>
            <a:r>
              <a:rPr lang="en-IN" dirty="0" err="1"/>
              <a:t>precision_score</a:t>
            </a:r>
            <a:r>
              <a:rPr lang="en-IN" dirty="0"/>
              <a:t>(</a:t>
            </a:r>
            <a:r>
              <a:rPr lang="en-IN" dirty="0" err="1"/>
              <a:t>y_test</a:t>
            </a:r>
            <a:r>
              <a:rPr lang="en-IN" dirty="0"/>
              <a:t>, </a:t>
            </a:r>
            <a:r>
              <a:rPr lang="en-IN" dirty="0" err="1"/>
              <a:t>y_pred_rf</a:t>
            </a:r>
            <a:r>
              <a:rPr lang="en-IN" dirty="0"/>
              <a:t>)</a:t>
            </a:r>
          </a:p>
          <a:p>
            <a:r>
              <a:rPr lang="en-IN" dirty="0"/>
              <a:t>recall = </a:t>
            </a:r>
            <a:r>
              <a:rPr lang="en-IN" dirty="0" err="1"/>
              <a:t>recall_score</a:t>
            </a:r>
            <a:r>
              <a:rPr lang="en-IN" dirty="0"/>
              <a:t>(</a:t>
            </a:r>
            <a:r>
              <a:rPr lang="en-IN" dirty="0" err="1"/>
              <a:t>y_test</a:t>
            </a:r>
            <a:r>
              <a:rPr lang="en-IN" dirty="0"/>
              <a:t>, </a:t>
            </a:r>
            <a:r>
              <a:rPr lang="en-IN" dirty="0" err="1"/>
              <a:t>y_pred_rf</a:t>
            </a:r>
            <a:r>
              <a:rPr lang="en-IN" dirty="0"/>
              <a:t>)</a:t>
            </a:r>
          </a:p>
          <a:p>
            <a:r>
              <a:rPr lang="en-IN" dirty="0"/>
              <a:t>f1 = f1_score(</a:t>
            </a:r>
            <a:r>
              <a:rPr lang="en-IN" dirty="0" err="1"/>
              <a:t>y_test</a:t>
            </a:r>
            <a:r>
              <a:rPr lang="en-IN" dirty="0"/>
              <a:t>, </a:t>
            </a:r>
            <a:r>
              <a:rPr lang="en-IN" dirty="0" err="1"/>
              <a:t>y_pred_rf</a:t>
            </a:r>
            <a:r>
              <a:rPr lang="en-IN" dirty="0"/>
              <a:t>)</a:t>
            </a:r>
          </a:p>
          <a:p>
            <a:r>
              <a:rPr lang="en-IN" dirty="0" err="1"/>
              <a:t>roc_auc</a:t>
            </a:r>
            <a:r>
              <a:rPr lang="en-IN" dirty="0"/>
              <a:t> = </a:t>
            </a:r>
            <a:r>
              <a:rPr lang="en-IN" dirty="0" err="1"/>
              <a:t>roc_auc_score</a:t>
            </a:r>
            <a:r>
              <a:rPr lang="en-IN" dirty="0"/>
              <a:t>(</a:t>
            </a:r>
            <a:r>
              <a:rPr lang="en-IN" dirty="0" err="1"/>
              <a:t>y_test</a:t>
            </a:r>
            <a:r>
              <a:rPr lang="en-IN" dirty="0"/>
              <a:t>, </a:t>
            </a:r>
            <a:r>
              <a:rPr lang="en-IN" dirty="0" err="1"/>
              <a:t>rf_clf.predict_proba</a:t>
            </a:r>
            <a:r>
              <a:rPr lang="en-IN" dirty="0"/>
              <a:t>(</a:t>
            </a:r>
            <a:r>
              <a:rPr lang="en-IN" dirty="0" err="1"/>
              <a:t>X_test</a:t>
            </a:r>
            <a:r>
              <a:rPr lang="en-IN" dirty="0"/>
              <a:t>)[:, 1])</a:t>
            </a:r>
          </a:p>
          <a:p>
            <a:endParaRPr lang="en-IN" dirty="0"/>
          </a:p>
          <a:p>
            <a:r>
              <a:rPr lang="en-IN" dirty="0"/>
              <a:t># Print the metrics</a:t>
            </a:r>
          </a:p>
          <a:p>
            <a:r>
              <a:rPr lang="en-IN" dirty="0"/>
              <a:t>print(</a:t>
            </a:r>
            <a:r>
              <a:rPr lang="en-IN" dirty="0" err="1"/>
              <a:t>f"Accuracy</a:t>
            </a:r>
            <a:r>
              <a:rPr lang="en-IN" dirty="0"/>
              <a:t>: {accuracy:.2f}")</a:t>
            </a:r>
          </a:p>
          <a:p>
            <a:r>
              <a:rPr lang="en-IN" dirty="0"/>
              <a:t>print(</a:t>
            </a:r>
            <a:r>
              <a:rPr lang="en-IN" dirty="0" err="1"/>
              <a:t>f"Precision</a:t>
            </a:r>
            <a:r>
              <a:rPr lang="en-IN" dirty="0"/>
              <a:t>: {precision:.2f}")</a:t>
            </a:r>
          </a:p>
          <a:p>
            <a:r>
              <a:rPr lang="en-IN" dirty="0"/>
              <a:t>print(</a:t>
            </a:r>
            <a:r>
              <a:rPr lang="en-IN" dirty="0" err="1"/>
              <a:t>f"Recall</a:t>
            </a:r>
            <a:r>
              <a:rPr lang="en-IN" dirty="0"/>
              <a:t>: {recall:.2f}")</a:t>
            </a:r>
          </a:p>
          <a:p>
            <a:r>
              <a:rPr lang="en-IN" dirty="0"/>
              <a:t>print(f"F1 Score: {f1:.2f}")</a:t>
            </a:r>
          </a:p>
          <a:p>
            <a:r>
              <a:rPr lang="en-IN" dirty="0"/>
              <a:t>print(</a:t>
            </a:r>
            <a:r>
              <a:rPr lang="en-IN" dirty="0" err="1"/>
              <a:t>f"ROC</a:t>
            </a:r>
            <a:r>
              <a:rPr lang="en-IN" dirty="0"/>
              <a:t> AUC Score: {roc_auc:.2f}")</a:t>
            </a:r>
          </a:p>
          <a:p>
            <a:r>
              <a:rPr lang="en-IN" dirty="0"/>
              <a:t>print(</a:t>
            </a:r>
            <a:r>
              <a:rPr lang="en-IN" dirty="0" err="1"/>
              <a:t>confusion_matrix</a:t>
            </a:r>
            <a:r>
              <a:rPr lang="en-IN" dirty="0"/>
              <a:t>(</a:t>
            </a:r>
            <a:r>
              <a:rPr lang="en-IN" dirty="0" err="1"/>
              <a:t>y_test,y_pred_rf</a:t>
            </a:r>
            <a:r>
              <a:rPr lang="en-IN"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2832" y="560223"/>
            <a:ext cx="4533363" cy="3547353"/>
          </a:xfrm>
          <a:prstGeom prst="rect">
            <a:avLst/>
          </a:prstGeom>
        </p:spPr>
      </p:pic>
      <p:sp>
        <p:nvSpPr>
          <p:cNvPr id="5" name="TextBox 4"/>
          <p:cNvSpPr txBox="1"/>
          <p:nvPr/>
        </p:nvSpPr>
        <p:spPr>
          <a:xfrm>
            <a:off x="779958" y="190891"/>
            <a:ext cx="6098720" cy="369332"/>
          </a:xfrm>
          <a:prstGeom prst="rect">
            <a:avLst/>
          </a:prstGeom>
          <a:noFill/>
        </p:spPr>
        <p:txBody>
          <a:bodyPr wrap="square">
            <a:spAutoFit/>
          </a:bodyPr>
          <a:lstStyle/>
          <a:p>
            <a:r>
              <a:rPr lang="en-IN" sz="1800" b="1" i="0" u="none" strike="noStrike" baseline="0" dirty="0">
                <a:solidFill>
                  <a:srgbClr val="000000"/>
                </a:solidFill>
                <a:latin typeface="Calibri" panose="020F0502020204030204" pitchFamily="34" charset="0"/>
              </a:rPr>
              <a:t>ROC CURVE : </a:t>
            </a:r>
            <a:endParaRPr lang="en-IN" dirty="0"/>
          </a:p>
        </p:txBody>
      </p:sp>
      <p:sp>
        <p:nvSpPr>
          <p:cNvPr id="7" name="TextBox 6"/>
          <p:cNvSpPr txBox="1"/>
          <p:nvPr/>
        </p:nvSpPr>
        <p:spPr>
          <a:xfrm>
            <a:off x="5456195" y="190891"/>
            <a:ext cx="6098720" cy="369332"/>
          </a:xfrm>
          <a:prstGeom prst="rect">
            <a:avLst/>
          </a:prstGeom>
          <a:noFill/>
        </p:spPr>
        <p:txBody>
          <a:bodyPr wrap="square">
            <a:spAutoFit/>
          </a:bodyPr>
          <a:lstStyle/>
          <a:p>
            <a:r>
              <a:rPr lang="en-IN" sz="1800" b="1" i="0" u="none" strike="noStrike" baseline="0" dirty="0">
                <a:solidFill>
                  <a:srgbClr val="000000"/>
                </a:solidFill>
                <a:latin typeface="Calibri" panose="020F0502020204030204" pitchFamily="34" charset="0"/>
              </a:rPr>
              <a:t>ERROR AND LOSS CURVES </a:t>
            </a:r>
            <a:endParaRPr lang="en-IN" dirty="0"/>
          </a:p>
        </p:txBody>
      </p:sp>
      <p:pic>
        <p:nvPicPr>
          <p:cNvPr id="9" name="Picture 8"/>
          <p:cNvPicPr>
            <a:picLocks noChangeAspect="1"/>
          </p:cNvPicPr>
          <p:nvPr/>
        </p:nvPicPr>
        <p:blipFill>
          <a:blip r:embed="rId3"/>
          <a:stretch>
            <a:fillRect/>
          </a:stretch>
        </p:blipFill>
        <p:spPr>
          <a:xfrm>
            <a:off x="5489118" y="560223"/>
            <a:ext cx="6516710" cy="35473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normAutofit/>
          </a:bodyPr>
          <a:lstStyle/>
          <a:p>
            <a:r>
              <a:rPr lang="en-US" dirty="0"/>
              <a:t>CONTENTS</a:t>
            </a:r>
          </a:p>
        </p:txBody>
      </p:sp>
      <p:graphicFrame>
        <p:nvGraphicFramePr>
          <p:cNvPr id="5" name="Content Placeholder 2" descr="icon SmartArt graphic placeholde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3923" y="211589"/>
            <a:ext cx="7923439" cy="460375"/>
          </a:xfrm>
          <a:prstGeom prst="rect">
            <a:avLst/>
          </a:prstGeom>
          <a:noFill/>
        </p:spPr>
        <p:txBody>
          <a:bodyPr wrap="square">
            <a:spAutoFit/>
          </a:bodyPr>
          <a:lstStyle/>
          <a:p>
            <a:r>
              <a:rPr lang="en-IN" sz="2400" b="1" dirty="0"/>
              <a:t>MODEL 3 - KNN</a:t>
            </a:r>
          </a:p>
        </p:txBody>
      </p:sp>
      <p:sp>
        <p:nvSpPr>
          <p:cNvPr id="3" name="Text Box 2"/>
          <p:cNvSpPr txBox="1"/>
          <p:nvPr/>
        </p:nvSpPr>
        <p:spPr>
          <a:xfrm>
            <a:off x="1551940" y="1283335"/>
            <a:ext cx="10240645" cy="4030980"/>
          </a:xfrm>
          <a:prstGeom prst="rect">
            <a:avLst/>
          </a:prstGeom>
          <a:noFill/>
        </p:spPr>
        <p:txBody>
          <a:bodyPr wrap="square" rtlCol="0">
            <a:spAutoFit/>
          </a:bodyPr>
          <a:lstStyle/>
          <a:p>
            <a:r>
              <a:rPr lang="en-US" sz="3200" dirty="0"/>
              <a:t>KNN (K-Nearest Neighbors) is a supervised machine learning algorithm that can be used for classification and regression tasks. It is a non-parametric algorithm, which means that it does not make any assumptions about the underlying distribution of the data. In the context of stroke prediction, KNN can be used to classify patients as being at high or low risk of stroke based on their medical history and other factors.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64540" y="54610"/>
            <a:ext cx="11340465" cy="6369685"/>
          </a:xfrm>
          <a:prstGeom prst="rect">
            <a:avLst/>
          </a:prstGeom>
          <a:noFill/>
        </p:spPr>
        <p:txBody>
          <a:bodyPr wrap="square" rtlCol="0">
            <a:spAutoFit/>
          </a:bodyPr>
          <a:lstStyle/>
          <a:p>
            <a:r>
              <a:rPr lang="en-IN" altLang="en-US" sz="2800" b="1" u="sng"/>
              <a:t>IMPLEMENTATION OF KNN</a:t>
            </a:r>
            <a:endParaRPr lang="en-US" sz="2800" b="1" u="sng"/>
          </a:p>
          <a:p>
            <a:endParaRPr lang="en-US" sz="2000"/>
          </a:p>
          <a:p>
            <a:r>
              <a:rPr lang="en-US" sz="2000"/>
              <a:t>#importing the necessary libraries</a:t>
            </a:r>
          </a:p>
          <a:p>
            <a:r>
              <a:rPr lang="en-US" sz="2000"/>
              <a:t>from sklearn.neighbors import KNeighborsClassifier</a:t>
            </a:r>
          </a:p>
          <a:p>
            <a:r>
              <a:rPr lang="en-US" sz="2000"/>
              <a:t>from sklearn.metrics import classification_report,accuracy_score,confusion_matrix</a:t>
            </a:r>
          </a:p>
          <a:p>
            <a:r>
              <a:rPr lang="en-US" sz="2000"/>
              <a:t>from sklearn.metrics import auc,roc_auc_score,roc_curve,precision_score,recall_score,f1_score</a:t>
            </a:r>
          </a:p>
          <a:p>
            <a:r>
              <a:rPr lang="en-US" sz="2000"/>
              <a:t>import matplotlib.pyplot as plt</a:t>
            </a:r>
          </a:p>
          <a:p>
            <a:r>
              <a:rPr lang="en-US" sz="2000"/>
              <a:t>import seaborn as sns</a:t>
            </a:r>
          </a:p>
          <a:p>
            <a:r>
              <a:rPr lang="en-US" sz="2000"/>
              <a:t>import pandas as pd</a:t>
            </a:r>
          </a:p>
          <a:p>
            <a:r>
              <a:rPr lang="en-US" sz="2000"/>
              <a:t>import numpy as np</a:t>
            </a:r>
          </a:p>
          <a:p>
            <a:endParaRPr lang="en-US" sz="2000"/>
          </a:p>
          <a:p>
            <a:r>
              <a:rPr lang="en-US" sz="2000"/>
              <a:t># Create the classifier object</a:t>
            </a:r>
          </a:p>
          <a:p>
            <a:r>
              <a:rPr lang="en-US" sz="2000"/>
              <a:t>knn = KNeighborsClassifier(n_neighbors = 2)</a:t>
            </a:r>
          </a:p>
          <a:p>
            <a:endParaRPr lang="en-US" sz="2000"/>
          </a:p>
          <a:p>
            <a:r>
              <a:rPr lang="en-US" sz="2000"/>
              <a:t># Training the classifier</a:t>
            </a:r>
          </a:p>
          <a:p>
            <a:r>
              <a:rPr lang="en-US" sz="2000"/>
              <a:t>knn.fit(X_train,y_train)</a:t>
            </a:r>
          </a:p>
          <a:p>
            <a:endParaRPr lang="en-US" sz="2000"/>
          </a:p>
          <a:p>
            <a:r>
              <a:rPr lang="en-US" sz="2000"/>
              <a:t>#predicting result using the test dataset</a:t>
            </a:r>
          </a:p>
          <a:p>
            <a:r>
              <a:rPr lang="en-US" sz="2000"/>
              <a:t>y_pred_knn = knn.predict(X_test)</a:t>
            </a:r>
          </a:p>
          <a:p>
            <a:r>
              <a:rPr lang="en-US" sz="2000"/>
              <a:t>y_pred_prob_knn = knn.predict_proba(X_test)[:, 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08355" y="0"/>
            <a:ext cx="11383645" cy="6800850"/>
          </a:xfrm>
          <a:prstGeom prst="rect">
            <a:avLst/>
          </a:prstGeom>
          <a:noFill/>
        </p:spPr>
        <p:txBody>
          <a:bodyPr wrap="square" rtlCol="0">
            <a:spAutoFit/>
          </a:bodyPr>
          <a:lstStyle/>
          <a:p>
            <a:r>
              <a:rPr lang="en-IN" altLang="en-US" sz="2800" b="1" u="sng"/>
              <a:t>VISUALISATION AND METRICS</a:t>
            </a:r>
          </a:p>
          <a:p>
            <a:endParaRPr lang="en-IN" altLang="en-US" sz="2800" b="1" u="sng"/>
          </a:p>
          <a:p>
            <a:r>
              <a:rPr lang="en-IN" altLang="en-US" sz="1600"/>
              <a:t># Plot the confusion matrix big and with colors</a:t>
            </a:r>
          </a:p>
          <a:p>
            <a:r>
              <a:rPr lang="en-IN" altLang="en-US" sz="1600"/>
              <a:t>def plot_confusion_matrix(y_true, y_pred, classes, cmap=plt.cm.Blues):</a:t>
            </a:r>
          </a:p>
          <a:p>
            <a:r>
              <a:rPr lang="en-IN" altLang="en-US" sz="1600"/>
              <a:t>  cm = confusion_matrix(y_true, y_pred)</a:t>
            </a:r>
          </a:p>
          <a:p>
            <a:r>
              <a:rPr lang="en-IN" altLang="en-US" sz="1600"/>
              <a:t>  fig, ax = plt.subplots(figsize=(10, 10))</a:t>
            </a:r>
          </a:p>
          <a:p>
            <a:r>
              <a:rPr lang="en-IN" altLang="en-US" sz="1600"/>
              <a:t>  sns.heatmap(cm, annot=True, fmt=".3f", ax=ax, cmap=cmap)</a:t>
            </a:r>
          </a:p>
          <a:p>
            <a:r>
              <a:rPr lang="en-IN" altLang="en-US" sz="1600"/>
              <a:t>  ax.set_title('Confusion Matrix')</a:t>
            </a:r>
          </a:p>
          <a:p>
            <a:r>
              <a:rPr lang="en-IN" altLang="en-US" sz="1600"/>
              <a:t>  ax.set_xlabel('Predicted Labels')</a:t>
            </a:r>
          </a:p>
          <a:p>
            <a:r>
              <a:rPr lang="en-IN" altLang="en-US" sz="1600"/>
              <a:t>  ax.set_ylabel('True Labels')</a:t>
            </a:r>
          </a:p>
          <a:p>
            <a:r>
              <a:rPr lang="en-IN" altLang="en-US" sz="1600"/>
              <a:t>  ax.set_xticklabels(classes)</a:t>
            </a:r>
          </a:p>
          <a:p>
            <a:r>
              <a:rPr lang="en-IN" altLang="en-US" sz="1600"/>
              <a:t>  ax.set_yticklabels(classes)</a:t>
            </a:r>
          </a:p>
          <a:p>
            <a:r>
              <a:rPr lang="en-IN" altLang="en-US" sz="1600"/>
              <a:t>  plt.show()</a:t>
            </a:r>
          </a:p>
          <a:p>
            <a:endParaRPr lang="en-IN" altLang="en-US" sz="1600"/>
          </a:p>
          <a:p>
            <a:r>
              <a:rPr lang="en-IN" altLang="en-US" sz="1600"/>
              <a:t># Plot the confusion matrix</a:t>
            </a:r>
          </a:p>
          <a:p>
            <a:r>
              <a:rPr lang="en-IN" altLang="en-US" sz="1600"/>
              <a:t>plot_confusion_matrix(y_test, y_pred_knn, classes=['No Stroke', 'Stroke'], cmap=plt.cm.Blues)</a:t>
            </a:r>
          </a:p>
          <a:p>
            <a:r>
              <a:rPr lang="en-IN" altLang="en-US" sz="1600"/>
              <a:t>print('Accuracy:',accuracy_score(y_test, y_pred_knn))</a:t>
            </a:r>
          </a:p>
          <a:p>
            <a:r>
              <a:rPr lang="en-IN" altLang="en-US" sz="1600"/>
              <a:t>print('Precision:', precision_score(y_test, y_pred_knn))</a:t>
            </a:r>
          </a:p>
          <a:p>
            <a:r>
              <a:rPr lang="en-IN" altLang="en-US" sz="1600"/>
              <a:t>print('Recall:', recall_score(y_test, y_pred_knn))</a:t>
            </a:r>
          </a:p>
          <a:p>
            <a:r>
              <a:rPr lang="en-IN" altLang="en-US" sz="1600"/>
              <a:t>print('F1 Score:', f1_score(y_test, y_pred_knn))</a:t>
            </a:r>
          </a:p>
          <a:p>
            <a:r>
              <a:rPr lang="en-IN" altLang="en-US" sz="1600"/>
              <a:t>print('ROC AUC Score:', roc_auc_score(y_test, y_pred_prob_knn))</a:t>
            </a:r>
          </a:p>
          <a:p>
            <a:endParaRPr lang="en-IN" altLang="en-US" sz="1600"/>
          </a:p>
          <a:p>
            <a:r>
              <a:rPr lang="en-IN" altLang="en-US" sz="1600"/>
              <a:t>error_rate = []</a:t>
            </a:r>
          </a:p>
          <a:p>
            <a:r>
              <a:rPr lang="en-IN" altLang="en-US" sz="1600"/>
              <a:t>accuracy_rate = []</a:t>
            </a:r>
          </a:p>
          <a:p>
            <a:endParaRPr lang="en-IN" altLang="en-US" sz="1400"/>
          </a:p>
          <a:p>
            <a:endParaRPr lang="en-IN" altLang="en-US"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32155" y="22225"/>
            <a:ext cx="11351260" cy="7016115"/>
          </a:xfrm>
          <a:prstGeom prst="rect">
            <a:avLst/>
          </a:prstGeom>
          <a:noFill/>
        </p:spPr>
        <p:txBody>
          <a:bodyPr wrap="square" rtlCol="0">
            <a:spAutoFit/>
          </a:bodyPr>
          <a:lstStyle/>
          <a:p>
            <a:r>
              <a:rPr lang="en-IN" altLang="en-US">
                <a:sym typeface="+mn-ea"/>
              </a:rPr>
              <a:t># Will take some time</a:t>
            </a:r>
            <a:endParaRPr lang="en-IN" altLang="en-US"/>
          </a:p>
          <a:p>
            <a:r>
              <a:rPr lang="en-IN" altLang="en-US">
                <a:sym typeface="+mn-ea"/>
              </a:rPr>
              <a:t>for i in range(1,40):</a:t>
            </a:r>
            <a:endParaRPr lang="en-IN" altLang="en-US"/>
          </a:p>
          <a:p>
            <a:r>
              <a:rPr lang="en-IN" altLang="en-US">
                <a:sym typeface="+mn-ea"/>
              </a:rPr>
              <a:t>    knn = KNeighborsClassifier(n_neighbors=i)</a:t>
            </a:r>
            <a:endParaRPr lang="en-IN" altLang="en-US"/>
          </a:p>
          <a:p>
            <a:r>
              <a:rPr lang="en-IN" altLang="en-US">
                <a:sym typeface="+mn-ea"/>
              </a:rPr>
              <a:t>    knn.fit(X_train,y_train)</a:t>
            </a:r>
            <a:endParaRPr lang="en-IN" altLang="en-US"/>
          </a:p>
          <a:p>
            <a:r>
              <a:rPr lang="en-IN" altLang="en-US">
                <a:sym typeface="+mn-ea"/>
              </a:rPr>
              <a:t>    pred_i = knn.predict(X_test)</a:t>
            </a:r>
            <a:endParaRPr lang="en-IN" altLang="en-US"/>
          </a:p>
          <a:p>
            <a:r>
              <a:rPr lang="en-IN" altLang="en-US">
                <a:sym typeface="+mn-ea"/>
              </a:rPr>
              <a:t>    error_rate.append(np.mean(pred_i != y_test))</a:t>
            </a:r>
            <a:endParaRPr lang="en-IN" altLang="en-US"/>
          </a:p>
          <a:p>
            <a:r>
              <a:rPr lang="en-IN" altLang="en-US">
                <a:sym typeface="+mn-ea"/>
              </a:rPr>
              <a:t>    accuracy_rate.append(accuracy_score(y_test, pred_i))</a:t>
            </a:r>
            <a:endParaRPr lang="en-IN" altLang="en-US"/>
          </a:p>
          <a:p>
            <a:r>
              <a:rPr lang="en-IN" altLang="en-US">
                <a:sym typeface="+mn-ea"/>
              </a:rPr>
              <a:t># Plotting the error and loss curve</a:t>
            </a:r>
            <a:endParaRPr lang="en-IN" altLang="en-US"/>
          </a:p>
          <a:p>
            <a:r>
              <a:rPr lang="en-IN" altLang="en-US">
                <a:sym typeface="+mn-ea"/>
              </a:rPr>
              <a:t>plt.figure(figsize=(10,5))</a:t>
            </a:r>
            <a:endParaRPr lang="en-IN" altLang="en-US"/>
          </a:p>
          <a:p>
            <a:r>
              <a:rPr lang="en-IN" altLang="en-US">
                <a:sym typeface="+mn-ea"/>
              </a:rPr>
              <a:t>plt.plot(range(1,40), error_rate, color='blue', linestyle='dashed', marker='o', markerfacecolor='red', markersize=10)</a:t>
            </a:r>
            <a:endParaRPr lang="en-IN" altLang="en-US"/>
          </a:p>
          <a:p>
            <a:r>
              <a:rPr lang="en-IN" altLang="en-US">
                <a:sym typeface="+mn-ea"/>
              </a:rPr>
              <a:t>plt.title('Error Rate vs. K Value')</a:t>
            </a:r>
            <a:endParaRPr lang="en-IN" altLang="en-US"/>
          </a:p>
          <a:p>
            <a:r>
              <a:rPr lang="en-IN" altLang="en-US">
                <a:sym typeface="+mn-ea"/>
              </a:rPr>
              <a:t>plt.xlabel('K')</a:t>
            </a:r>
            <a:endParaRPr lang="en-IN" altLang="en-US"/>
          </a:p>
          <a:p>
            <a:r>
              <a:rPr lang="en-IN" altLang="en-US">
                <a:sym typeface="+mn-ea"/>
              </a:rPr>
              <a:t>plt.ylabel('Error Rate')</a:t>
            </a:r>
            <a:endParaRPr lang="en-IN" altLang="en-US"/>
          </a:p>
          <a:p>
            <a:r>
              <a:rPr lang="en-IN" altLang="en-US">
                <a:sym typeface="+mn-ea"/>
              </a:rPr>
              <a:t>plt.show()</a:t>
            </a:r>
            <a:endParaRPr lang="en-IN" altLang="en-US"/>
          </a:p>
          <a:p>
            <a:endParaRPr lang="en-IN" altLang="en-US"/>
          </a:p>
          <a:p>
            <a:r>
              <a:rPr lang="en-IN" altLang="en-US">
                <a:sym typeface="+mn-ea"/>
              </a:rPr>
              <a:t># Plotting the KNN graph</a:t>
            </a:r>
            <a:endParaRPr lang="en-IN" altLang="en-US"/>
          </a:p>
          <a:p>
            <a:r>
              <a:rPr lang="en-IN" altLang="en-US">
                <a:sym typeface="+mn-ea"/>
              </a:rPr>
              <a:t>plt.figure(figsize=(10,5))</a:t>
            </a:r>
            <a:endParaRPr lang="en-IN" altLang="en-US"/>
          </a:p>
          <a:p>
            <a:r>
              <a:rPr lang="en-IN" altLang="en-US">
                <a:sym typeface="+mn-ea"/>
              </a:rPr>
              <a:t>plt.plot(range(1,40), accuracy_rate, color='blue', linestyle='dashed', marker='o', markerfacecolor='red', markersize=10)</a:t>
            </a:r>
            <a:endParaRPr lang="en-IN" altLang="en-US"/>
          </a:p>
          <a:p>
            <a:r>
              <a:rPr lang="en-IN" altLang="en-US">
                <a:sym typeface="+mn-ea"/>
              </a:rPr>
              <a:t>plt.title('Accuracy Rate vs. K Value')</a:t>
            </a:r>
            <a:endParaRPr lang="en-IN" altLang="en-US"/>
          </a:p>
          <a:p>
            <a:r>
              <a:rPr lang="en-IN" altLang="en-US">
                <a:sym typeface="+mn-ea"/>
              </a:rPr>
              <a:t>plt.xlabel('K')</a:t>
            </a:r>
            <a:endParaRPr lang="en-IN" altLang="en-US"/>
          </a:p>
          <a:p>
            <a:r>
              <a:rPr lang="en-IN" altLang="en-US">
                <a:sym typeface="+mn-ea"/>
              </a:rPr>
              <a:t>plt.ylabel('Accuracy Rate')</a:t>
            </a:r>
            <a:endParaRPr lang="en-IN" altLang="en-US"/>
          </a:p>
          <a:p>
            <a:r>
              <a:rPr lang="en-IN" altLang="en-US">
                <a:sym typeface="+mn-ea"/>
              </a:rPr>
              <a:t>plt.show()</a:t>
            </a:r>
            <a:endParaRPr lang="en-IN" altLang="en-US"/>
          </a:p>
          <a:p>
            <a:endParaRPr lang="en-IN" altLang="en-US"/>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55015" y="118745"/>
            <a:ext cx="11199495" cy="4523105"/>
          </a:xfrm>
          <a:prstGeom prst="rect">
            <a:avLst/>
          </a:prstGeom>
          <a:noFill/>
        </p:spPr>
        <p:txBody>
          <a:bodyPr wrap="square" rtlCol="0">
            <a:spAutoFit/>
          </a:bodyPr>
          <a:lstStyle/>
          <a:p>
            <a:r>
              <a:rPr lang="en-IN" altLang="en-US">
                <a:sym typeface="+mn-ea"/>
              </a:rPr>
              <a:t>fpr_dt, tpr_dt, thresholds_dt = roc_curve(y_test, y_pred_knn)</a:t>
            </a:r>
            <a:endParaRPr lang="en-IN" altLang="en-US"/>
          </a:p>
          <a:p>
            <a:r>
              <a:rPr lang="en-IN" altLang="en-US">
                <a:sym typeface="+mn-ea"/>
              </a:rPr>
              <a:t># Calculate the ROC AUC score for the Decision Tree model</a:t>
            </a:r>
            <a:endParaRPr lang="en-IN" altLang="en-US"/>
          </a:p>
          <a:p>
            <a:r>
              <a:rPr lang="en-IN" altLang="en-US">
                <a:sym typeface="+mn-ea"/>
              </a:rPr>
              <a:t>roc_auc_dt = roc_auc_score(y_test, y_pred_knn)</a:t>
            </a:r>
            <a:endParaRPr lang="en-IN" altLang="en-US"/>
          </a:p>
          <a:p>
            <a:endParaRPr lang="en-IN" altLang="en-US"/>
          </a:p>
          <a:p>
            <a:r>
              <a:rPr lang="en-IN" altLang="en-US">
                <a:sym typeface="+mn-ea"/>
              </a:rPr>
              <a:t># P</a:t>
            </a:r>
            <a:endParaRPr lang="en-IN" altLang="en-US"/>
          </a:p>
          <a:p>
            <a:r>
              <a:rPr lang="en-IN" altLang="en-US">
                <a:sym typeface="+mn-ea"/>
              </a:rPr>
              <a:t>plt.figure(figsize=(8, 6))</a:t>
            </a:r>
            <a:endParaRPr lang="en-IN" altLang="en-US"/>
          </a:p>
          <a:p>
            <a:r>
              <a:rPr lang="en-IN" altLang="en-US">
                <a:sym typeface="+mn-ea"/>
              </a:rPr>
              <a:t>plt.plot(fpr_dt, tpr_dt, color='b', lw=2, label=f'KNN ROC Curve (AUC = {roc_auc_dt:.2f})')</a:t>
            </a:r>
            <a:endParaRPr lang="en-IN" altLang="en-US"/>
          </a:p>
          <a:p>
            <a:r>
              <a:rPr lang="en-IN" altLang="en-US">
                <a:sym typeface="+mn-ea"/>
              </a:rPr>
              <a:t>plt.plot([0, 1], [0, 1], color='gray', linestyle='--')</a:t>
            </a:r>
            <a:endParaRPr lang="en-IN" altLang="en-US"/>
          </a:p>
          <a:p>
            <a:r>
              <a:rPr lang="en-IN" altLang="en-US">
                <a:sym typeface="+mn-ea"/>
              </a:rPr>
              <a:t>plt.xlim([0.0, 1.0])</a:t>
            </a:r>
            <a:endParaRPr lang="en-IN" altLang="en-US"/>
          </a:p>
          <a:p>
            <a:r>
              <a:rPr lang="en-IN" altLang="en-US">
                <a:sym typeface="+mn-ea"/>
              </a:rPr>
              <a:t>plt.ylim([0.0, 1.05])</a:t>
            </a:r>
            <a:endParaRPr lang="en-IN" altLang="en-US"/>
          </a:p>
          <a:p>
            <a:r>
              <a:rPr lang="en-IN" altLang="en-US">
                <a:sym typeface="+mn-ea"/>
              </a:rPr>
              <a:t>plt.xlabel('False Positive Rate')</a:t>
            </a:r>
            <a:endParaRPr lang="en-IN" altLang="en-US"/>
          </a:p>
          <a:p>
            <a:r>
              <a:rPr lang="en-IN" altLang="en-US">
                <a:sym typeface="+mn-ea"/>
              </a:rPr>
              <a:t>plt.ylabel('True Positive Rate')</a:t>
            </a:r>
            <a:endParaRPr lang="en-IN" altLang="en-US"/>
          </a:p>
          <a:p>
            <a:r>
              <a:rPr lang="en-IN" altLang="en-US">
                <a:sym typeface="+mn-ea"/>
              </a:rPr>
              <a:t>plt.title('ROC Curve')</a:t>
            </a:r>
            <a:endParaRPr lang="en-IN" altLang="en-US"/>
          </a:p>
          <a:p>
            <a:r>
              <a:rPr lang="en-IN" altLang="en-US">
                <a:sym typeface="+mn-ea"/>
              </a:rPr>
              <a:t>plt.legend(loc='lower right')</a:t>
            </a:r>
            <a:endParaRPr lang="en-IN" altLang="en-US"/>
          </a:p>
          <a:p>
            <a:r>
              <a:rPr lang="en-IN" altLang="en-US">
                <a:sym typeface="+mn-ea"/>
              </a:rPr>
              <a:t>plt.show()</a:t>
            </a:r>
            <a:endParaRPr lang="en-IN" altLang="en-US"/>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897890" y="212090"/>
            <a:ext cx="11029950" cy="651065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2"/>
          <a:stretch>
            <a:fillRect/>
          </a:stretch>
        </p:blipFill>
        <p:spPr>
          <a:xfrm>
            <a:off x="1689100" y="799465"/>
            <a:ext cx="9391650" cy="5297805"/>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p:cNvPicPr/>
          <p:nvPr/>
        </p:nvPicPr>
        <p:blipFill>
          <a:blip r:embed="rId2"/>
          <a:stretch>
            <a:fillRect/>
          </a:stretch>
        </p:blipFill>
        <p:spPr>
          <a:xfrm>
            <a:off x="2112010" y="616585"/>
            <a:ext cx="9141460" cy="562546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p:cNvPicPr/>
          <p:nvPr/>
        </p:nvPicPr>
        <p:blipFill>
          <a:blip r:embed="rId2"/>
          <a:stretch>
            <a:fillRect/>
          </a:stretch>
        </p:blipFill>
        <p:spPr>
          <a:xfrm>
            <a:off x="2232660" y="506095"/>
            <a:ext cx="8322945" cy="584644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6310" y="1529715"/>
            <a:ext cx="10965815" cy="32962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199" y="0"/>
            <a:ext cx="9601200" cy="1485900"/>
          </a:xfrm>
        </p:spPr>
        <p:txBody>
          <a:bodyPr>
            <a:normAutofit/>
          </a:bodyPr>
          <a:lstStyle/>
          <a:p>
            <a:r>
              <a:rPr lang="en-IN" sz="2800" dirty="0"/>
              <a:t>Feature Selection</a:t>
            </a:r>
          </a:p>
        </p:txBody>
      </p:sp>
      <p:sp>
        <p:nvSpPr>
          <p:cNvPr id="3" name="Content Placeholder 2"/>
          <p:cNvSpPr>
            <a:spLocks noGrp="1"/>
          </p:cNvSpPr>
          <p:nvPr>
            <p:ph idx="1"/>
          </p:nvPr>
        </p:nvSpPr>
        <p:spPr>
          <a:xfrm>
            <a:off x="1219199" y="742950"/>
            <a:ext cx="10014857" cy="4743450"/>
          </a:xfrm>
        </p:spPr>
        <p:txBody>
          <a:bodyPr>
            <a:normAutofit fontScale="92500" lnSpcReduction="10000"/>
          </a:bodyPr>
          <a:lstStyle/>
          <a:p>
            <a:r>
              <a:rPr lang="en-US" sz="1900" b="0" i="0" u="none" strike="noStrike" baseline="0" dirty="0">
                <a:solidFill>
                  <a:srgbClr val="000000"/>
                </a:solidFill>
                <a:latin typeface="Calibri" panose="020F0502020204030204" pitchFamily="34" charset="0"/>
              </a:rPr>
              <a:t>Id is not necessary for the prediction. So we can drop the id attribute from the dataset. Other all features(attributes are important). </a:t>
            </a:r>
          </a:p>
          <a:p>
            <a:endParaRPr lang="en-US" sz="2200" dirty="0">
              <a:solidFill>
                <a:srgbClr val="000000"/>
              </a:solidFill>
              <a:latin typeface="Calibri" panose="020F0502020204030204" pitchFamily="34" charset="0"/>
            </a:endParaRPr>
          </a:p>
          <a:p>
            <a:r>
              <a:rPr lang="en-US" sz="1900" b="0" i="0" u="none" strike="noStrike" baseline="0" dirty="0">
                <a:solidFill>
                  <a:srgbClr val="000000"/>
                </a:solidFill>
                <a:latin typeface="Calibri" panose="020F0502020204030204" pitchFamily="34" charset="0"/>
              </a:rPr>
              <a:t>Check for the null values in any of the attributes and fill the values with the mean or mode or median. </a:t>
            </a:r>
            <a:endParaRPr lang="en-US" sz="2200" b="0" i="0" u="none" strike="noStrike" baseline="0" dirty="0">
              <a:solidFill>
                <a:srgbClr val="000000"/>
              </a:solidFill>
              <a:latin typeface="Calibri" panose="020F0502020204030204" pitchFamily="34" charset="0"/>
            </a:endParaRPr>
          </a:p>
          <a:p>
            <a:r>
              <a:rPr lang="en-US" sz="1900" b="0" i="0" u="none" strike="noStrike" baseline="0" dirty="0">
                <a:solidFill>
                  <a:srgbClr val="000000"/>
                </a:solidFill>
                <a:latin typeface="Calibri" panose="020F0502020204030204" pitchFamily="34" charset="0"/>
              </a:rPr>
              <a:t>In our dataset, there are more null values in the </a:t>
            </a:r>
            <a:r>
              <a:rPr lang="en-US" sz="1900" b="0" i="0" u="none" strike="noStrike" baseline="0" dirty="0" err="1">
                <a:solidFill>
                  <a:srgbClr val="000000"/>
                </a:solidFill>
                <a:latin typeface="Calibri" panose="020F0502020204030204" pitchFamily="34" charset="0"/>
              </a:rPr>
              <a:t>bmi</a:t>
            </a:r>
            <a:r>
              <a:rPr lang="en-US" sz="1900" b="0" i="0" u="none" strike="noStrike" baseline="0" dirty="0">
                <a:solidFill>
                  <a:srgbClr val="000000"/>
                </a:solidFill>
                <a:latin typeface="Calibri" panose="020F0502020204030204" pitchFamily="34" charset="0"/>
              </a:rPr>
              <a:t> feature. By checking for the outliers using IQR(Inter Quartile Range) we found that there are outliers. The </a:t>
            </a:r>
            <a:r>
              <a:rPr lang="en-US" sz="1900" b="0" i="0" u="none" strike="noStrike" baseline="0" dirty="0" err="1">
                <a:solidFill>
                  <a:srgbClr val="000000"/>
                </a:solidFill>
                <a:latin typeface="Calibri" panose="020F0502020204030204" pitchFamily="34" charset="0"/>
              </a:rPr>
              <a:t>bmi</a:t>
            </a:r>
            <a:r>
              <a:rPr lang="en-US" sz="1900" b="0" i="0" u="none" strike="noStrike" baseline="0" dirty="0">
                <a:solidFill>
                  <a:srgbClr val="000000"/>
                </a:solidFill>
                <a:latin typeface="Calibri" panose="020F0502020204030204" pitchFamily="34" charset="0"/>
              </a:rPr>
              <a:t> values which are less Q1-1.5*IQR or greater than Q3+1.5*IQR. </a:t>
            </a:r>
          </a:p>
          <a:p>
            <a:r>
              <a:rPr lang="en-US" sz="1900" dirty="0">
                <a:solidFill>
                  <a:srgbClr val="000000"/>
                </a:solidFill>
                <a:latin typeface="Calibri" panose="020F0502020204030204" pitchFamily="34" charset="0"/>
              </a:rPr>
              <a:t>W</a:t>
            </a:r>
            <a:r>
              <a:rPr lang="en-US" sz="1900" b="0" i="0" u="none" strike="noStrike" baseline="0" dirty="0">
                <a:solidFill>
                  <a:srgbClr val="000000"/>
                </a:solidFill>
                <a:latin typeface="Calibri" panose="020F0502020204030204" pitchFamily="34" charset="0"/>
              </a:rPr>
              <a:t>e filled the null values of </a:t>
            </a:r>
            <a:r>
              <a:rPr lang="en-US" sz="1900" b="0" i="0" u="none" strike="noStrike" baseline="0" dirty="0" err="1">
                <a:solidFill>
                  <a:srgbClr val="000000"/>
                </a:solidFill>
                <a:latin typeface="Calibri" panose="020F0502020204030204" pitchFamily="34" charset="0"/>
              </a:rPr>
              <a:t>bmi</a:t>
            </a:r>
            <a:r>
              <a:rPr lang="en-US" sz="1900" b="0" i="0" u="none" strike="noStrike" baseline="0" dirty="0">
                <a:solidFill>
                  <a:srgbClr val="000000"/>
                </a:solidFill>
                <a:latin typeface="Calibri" panose="020F0502020204030204" pitchFamily="34" charset="0"/>
              </a:rPr>
              <a:t> attribute with median of the features. When there are outliers median is most suitable then mean for filling up the null values. </a:t>
            </a:r>
            <a:endParaRPr lang="en-US" sz="1900" dirty="0">
              <a:solidFill>
                <a:srgbClr val="000000"/>
              </a:solidFill>
              <a:latin typeface="Calibri" panose="020F0502020204030204" pitchFamily="34" charset="0"/>
            </a:endParaRPr>
          </a:p>
          <a:p>
            <a:r>
              <a:rPr lang="en-US" sz="1900" dirty="0">
                <a:solidFill>
                  <a:srgbClr val="000000"/>
                </a:solidFill>
                <a:latin typeface="Calibri" panose="020F0502020204030204" pitchFamily="34" charset="0"/>
              </a:rPr>
              <a:t>We need two techniques named </a:t>
            </a:r>
            <a:r>
              <a:rPr lang="en-US" sz="1900" dirty="0" err="1">
                <a:solidFill>
                  <a:srgbClr val="000000"/>
                </a:solidFill>
                <a:latin typeface="Calibri" panose="020F0502020204030204" pitchFamily="34" charset="0"/>
              </a:rPr>
              <a:t>StandardScaling</a:t>
            </a:r>
            <a:r>
              <a:rPr lang="en-US" sz="1900" dirty="0">
                <a:solidFill>
                  <a:srgbClr val="000000"/>
                </a:solidFill>
                <a:latin typeface="Calibri" panose="020F0502020204030204" pitchFamily="34" charset="0"/>
              </a:rPr>
              <a:t> and </a:t>
            </a:r>
            <a:r>
              <a:rPr lang="en-US" sz="1900" dirty="0" err="1">
                <a:solidFill>
                  <a:srgbClr val="000000"/>
                </a:solidFill>
                <a:latin typeface="Calibri" panose="020F0502020204030204" pitchFamily="34" charset="0"/>
              </a:rPr>
              <a:t>OverSampling</a:t>
            </a:r>
            <a:r>
              <a:rPr lang="en-US" sz="1900" dirty="0">
                <a:solidFill>
                  <a:srgbClr val="000000"/>
                </a:solidFill>
                <a:latin typeface="Calibri" panose="020F0502020204030204" pitchFamily="34" charset="0"/>
              </a:rPr>
              <a:t> </a:t>
            </a:r>
          </a:p>
          <a:p>
            <a:r>
              <a:rPr lang="en-US" dirty="0">
                <a:solidFill>
                  <a:srgbClr val="000000"/>
                </a:solidFill>
                <a:latin typeface="Calibri" panose="020F0502020204030204" pitchFamily="34" charset="0"/>
              </a:rPr>
              <a:t>Since our Dataset is highly </a:t>
            </a:r>
            <a:r>
              <a:rPr lang="en-US" dirty="0" err="1">
                <a:solidFill>
                  <a:srgbClr val="000000"/>
                </a:solidFill>
                <a:latin typeface="Calibri" panose="020F0502020204030204" pitchFamily="34" charset="0"/>
              </a:rPr>
              <a:t>undersampled</a:t>
            </a:r>
            <a:r>
              <a:rPr lang="en-US" dirty="0">
                <a:solidFill>
                  <a:srgbClr val="000000"/>
                </a:solidFill>
                <a:latin typeface="Calibri" panose="020F0502020204030204" pitchFamily="34" charset="0"/>
              </a:rPr>
              <a:t> (based on target instances) we are going to perform a over sampling method to have equal representation of both the target classes </a:t>
            </a:r>
          </a:p>
          <a:p>
            <a:r>
              <a:rPr lang="en-US" dirty="0">
                <a:solidFill>
                  <a:srgbClr val="000000"/>
                </a:solidFill>
                <a:latin typeface="Calibri" panose="020F0502020204030204" pitchFamily="34" charset="0"/>
              </a:rPr>
              <a:t>Feature scaling is a method used to normalize the range of independent variables or features of data. In data processing, it is also known as data normalization and is generally performed during the data preprocessing step.</a:t>
            </a:r>
          </a:p>
          <a:p>
            <a:endParaRPr lang="en-US" dirty="0">
              <a:solidFill>
                <a:srgbClr val="000000"/>
              </a:solidFill>
              <a:latin typeface="Calibri" panose="020F0502020204030204" pitchFamily="34" charset="0"/>
            </a:endParaRPr>
          </a:p>
        </p:txBody>
      </p:sp>
      <p:sp>
        <p:nvSpPr>
          <p:cNvPr id="4" name="Title 1"/>
          <p:cNvSpPr txBox="1"/>
          <p:nvPr/>
        </p:nvSpPr>
        <p:spPr>
          <a:xfrm>
            <a:off x="1219199" y="12573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sz="2800" dirty="0"/>
              <a:t>Feature Engineering and Preprocessing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489CBA-3D7B-A337-ED0F-6EAD294E6F92}"/>
              </a:ext>
            </a:extLst>
          </p:cNvPr>
          <p:cNvSpPr txBox="1"/>
          <p:nvPr/>
        </p:nvSpPr>
        <p:spPr>
          <a:xfrm>
            <a:off x="802433" y="121298"/>
            <a:ext cx="11159413" cy="6986528"/>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MODEL 4:ARTIFICIAL NEURAL NETWORK(ANN)</a:t>
            </a:r>
          </a:p>
          <a:p>
            <a:endParaRPr lang="en-US" sz="2800" b="1" dirty="0">
              <a:latin typeface="Calibri" panose="020F0502020204030204" pitchFamily="34" charset="0"/>
              <a:ea typeface="Calibri" panose="020F0502020204030204" pitchFamily="34" charset="0"/>
              <a:cs typeface="Calibri" panose="020F0502020204030204" pitchFamily="34" charset="0"/>
            </a:endParaRPr>
          </a:p>
          <a:p>
            <a:r>
              <a:rPr lang="en-US" sz="2800" b="1" dirty="0">
                <a:latin typeface="Calibri" panose="020F0502020204030204" pitchFamily="34" charset="0"/>
                <a:ea typeface="Calibri" panose="020F0502020204030204" pitchFamily="34" charset="0"/>
                <a:cs typeface="Calibri" panose="020F0502020204030204" pitchFamily="34" charset="0"/>
              </a:rPr>
              <a:t>EXPLANATION:</a:t>
            </a:r>
          </a:p>
          <a:p>
            <a:r>
              <a:rPr lang="en-IN" sz="2800" b="1" dirty="0">
                <a:latin typeface="Calibri" panose="020F0502020204030204" pitchFamily="34" charset="0"/>
                <a:ea typeface="Calibri" panose="020F0502020204030204" pitchFamily="34" charset="0"/>
                <a:cs typeface="Calibri" panose="020F0502020204030204" pitchFamily="34" charset="0"/>
              </a:rPr>
              <a:t>	</a:t>
            </a:r>
            <a:r>
              <a:rPr lang="en-US" sz="2800" b="1" dirty="0">
                <a:latin typeface="Calibri" panose="020F0502020204030204" pitchFamily="34" charset="0"/>
                <a:ea typeface="Calibri" panose="020F0502020204030204" pitchFamily="34" charset="0"/>
                <a:cs typeface="Calibri" panose="020F0502020204030204" pitchFamily="34" charset="0"/>
              </a:rPr>
              <a:t>Artificial neural networks (ANNs) are a type of machine learning algorithm that is inspired by the structure and function of the human brain. ANNs are made up of interconnected nodes, which are called neurons. Each neuron can perform a simple mathematical operation, such as multiplying two numbers or adding two numbers. ANNs can be trained to perform a wide variety of tasks, including classification, regression, and </a:t>
            </a:r>
            <a:r>
              <a:rPr lang="en-US" sz="2800" b="1" dirty="0" err="1">
                <a:latin typeface="Calibri" panose="020F0502020204030204" pitchFamily="34" charset="0"/>
                <a:ea typeface="Calibri" panose="020F0502020204030204" pitchFamily="34" charset="0"/>
                <a:cs typeface="Calibri" panose="020F0502020204030204" pitchFamily="34" charset="0"/>
              </a:rPr>
              <a:t>forecasting.In</a:t>
            </a:r>
            <a:r>
              <a:rPr lang="en-US" sz="2800" b="1" dirty="0">
                <a:latin typeface="Calibri" panose="020F0502020204030204" pitchFamily="34" charset="0"/>
                <a:ea typeface="Calibri" panose="020F0502020204030204" pitchFamily="34" charset="0"/>
                <a:cs typeface="Calibri" panose="020F0502020204030204" pitchFamily="34" charset="0"/>
              </a:rPr>
              <a:t> the context of stroke prediction, ANNs can be used to classify patients as being at high or low risk of stroke based on their medical history and other factors. ANNs are particularly well-suited for this task because they are able to learn complex relationships between the input features and the target variable (i.e., whether or not the patient has a stroke).</a:t>
            </a:r>
          </a:p>
          <a:p>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4450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CBF4-9F7B-F03B-9678-EA161DF06D27}"/>
              </a:ext>
            </a:extLst>
          </p:cNvPr>
          <p:cNvSpPr txBox="1"/>
          <p:nvPr/>
        </p:nvSpPr>
        <p:spPr>
          <a:xfrm>
            <a:off x="817984" y="74645"/>
            <a:ext cx="11374016" cy="1292662"/>
          </a:xfrm>
          <a:prstGeom prst="rect">
            <a:avLst/>
          </a:prstGeom>
          <a:noFill/>
        </p:spPr>
        <p:txBody>
          <a:bodyPr wrap="square" rtlCol="0">
            <a:spAutoFit/>
          </a:bodyPr>
          <a:lstStyle/>
          <a:p>
            <a:r>
              <a:rPr lang="en-US" sz="3200" b="1" dirty="0"/>
              <a:t>VISUALIZATION:</a:t>
            </a:r>
          </a:p>
          <a:p>
            <a:endParaRPr lang="en-US" sz="1400" b="1" dirty="0"/>
          </a:p>
          <a:p>
            <a:r>
              <a:rPr lang="en-US" sz="3200" b="1" dirty="0"/>
              <a:t>	</a:t>
            </a:r>
            <a:endParaRPr lang="en-IN" sz="3200" b="1" dirty="0"/>
          </a:p>
        </p:txBody>
      </p:sp>
      <p:pic>
        <p:nvPicPr>
          <p:cNvPr id="6" name="Picture 5">
            <a:extLst>
              <a:ext uri="{FF2B5EF4-FFF2-40B4-BE49-F238E27FC236}">
                <a16:creationId xmlns:a16="http://schemas.microsoft.com/office/drawing/2014/main" id="{D59A723E-5EEA-169D-8EB1-0ED649D2DD59}"/>
              </a:ext>
            </a:extLst>
          </p:cNvPr>
          <p:cNvPicPr>
            <a:picLocks noChangeAspect="1"/>
          </p:cNvPicPr>
          <p:nvPr/>
        </p:nvPicPr>
        <p:blipFill>
          <a:blip r:embed="rId2"/>
          <a:stretch>
            <a:fillRect/>
          </a:stretch>
        </p:blipFill>
        <p:spPr>
          <a:xfrm>
            <a:off x="817984" y="763801"/>
            <a:ext cx="11170108" cy="5751297"/>
          </a:xfrm>
          <a:prstGeom prst="rect">
            <a:avLst/>
          </a:prstGeom>
        </p:spPr>
      </p:pic>
    </p:spTree>
    <p:extLst>
      <p:ext uri="{BB962C8B-B14F-4D97-AF65-F5344CB8AC3E}">
        <p14:creationId xmlns:p14="http://schemas.microsoft.com/office/powerpoint/2010/main" val="1132299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E3862C-87FD-52B6-F3F1-C73FCC7D1AF9}"/>
              </a:ext>
            </a:extLst>
          </p:cNvPr>
          <p:cNvPicPr>
            <a:picLocks noChangeAspect="1"/>
          </p:cNvPicPr>
          <p:nvPr/>
        </p:nvPicPr>
        <p:blipFill>
          <a:blip r:embed="rId2"/>
          <a:stretch>
            <a:fillRect/>
          </a:stretch>
        </p:blipFill>
        <p:spPr>
          <a:xfrm>
            <a:off x="1268015" y="833091"/>
            <a:ext cx="2438740" cy="4963218"/>
          </a:xfrm>
          <a:prstGeom prst="rect">
            <a:avLst/>
          </a:prstGeom>
        </p:spPr>
      </p:pic>
      <p:pic>
        <p:nvPicPr>
          <p:cNvPr id="7" name="Picture 6">
            <a:extLst>
              <a:ext uri="{FF2B5EF4-FFF2-40B4-BE49-F238E27FC236}">
                <a16:creationId xmlns:a16="http://schemas.microsoft.com/office/drawing/2014/main" id="{30139DA6-9685-7068-0E84-9236ABC77526}"/>
              </a:ext>
            </a:extLst>
          </p:cNvPr>
          <p:cNvPicPr>
            <a:picLocks noChangeAspect="1"/>
          </p:cNvPicPr>
          <p:nvPr/>
        </p:nvPicPr>
        <p:blipFill>
          <a:blip r:embed="rId3"/>
          <a:stretch>
            <a:fillRect/>
          </a:stretch>
        </p:blipFill>
        <p:spPr>
          <a:xfrm>
            <a:off x="3848292" y="1890513"/>
            <a:ext cx="8202170" cy="2848373"/>
          </a:xfrm>
          <a:prstGeom prst="rect">
            <a:avLst/>
          </a:prstGeom>
        </p:spPr>
      </p:pic>
    </p:spTree>
    <p:extLst>
      <p:ext uri="{BB962C8B-B14F-4D97-AF65-F5344CB8AC3E}">
        <p14:creationId xmlns:p14="http://schemas.microsoft.com/office/powerpoint/2010/main" val="2462578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FFFC98-2CA4-7F71-BDAC-014619C89017}"/>
              </a:ext>
            </a:extLst>
          </p:cNvPr>
          <p:cNvPicPr>
            <a:picLocks noChangeAspect="1"/>
          </p:cNvPicPr>
          <p:nvPr/>
        </p:nvPicPr>
        <p:blipFill>
          <a:blip r:embed="rId2"/>
          <a:stretch>
            <a:fillRect/>
          </a:stretch>
        </p:blipFill>
        <p:spPr>
          <a:xfrm>
            <a:off x="1201964" y="700961"/>
            <a:ext cx="4894036" cy="5306786"/>
          </a:xfrm>
          <a:prstGeom prst="rect">
            <a:avLst/>
          </a:prstGeom>
        </p:spPr>
      </p:pic>
      <p:pic>
        <p:nvPicPr>
          <p:cNvPr id="6" name="Picture 5">
            <a:extLst>
              <a:ext uri="{FF2B5EF4-FFF2-40B4-BE49-F238E27FC236}">
                <a16:creationId xmlns:a16="http://schemas.microsoft.com/office/drawing/2014/main" id="{1CA725BF-CD3F-112E-00AB-65164DA421E3}"/>
              </a:ext>
            </a:extLst>
          </p:cNvPr>
          <p:cNvPicPr>
            <a:picLocks noChangeAspect="1"/>
          </p:cNvPicPr>
          <p:nvPr/>
        </p:nvPicPr>
        <p:blipFill>
          <a:blip r:embed="rId3"/>
          <a:stretch>
            <a:fillRect/>
          </a:stretch>
        </p:blipFill>
        <p:spPr>
          <a:xfrm>
            <a:off x="6410130" y="700960"/>
            <a:ext cx="5601482" cy="5306785"/>
          </a:xfrm>
          <a:prstGeom prst="rect">
            <a:avLst/>
          </a:prstGeom>
        </p:spPr>
      </p:pic>
    </p:spTree>
    <p:extLst>
      <p:ext uri="{BB962C8B-B14F-4D97-AF65-F5344CB8AC3E}">
        <p14:creationId xmlns:p14="http://schemas.microsoft.com/office/powerpoint/2010/main" val="3400360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FADDE3-6523-3AE2-9FAD-AB3A4F585A95}"/>
              </a:ext>
            </a:extLst>
          </p:cNvPr>
          <p:cNvPicPr>
            <a:picLocks noChangeAspect="1"/>
          </p:cNvPicPr>
          <p:nvPr/>
        </p:nvPicPr>
        <p:blipFill>
          <a:blip r:embed="rId2"/>
          <a:stretch>
            <a:fillRect/>
          </a:stretch>
        </p:blipFill>
        <p:spPr>
          <a:xfrm>
            <a:off x="1259451" y="557598"/>
            <a:ext cx="10357341" cy="5621503"/>
          </a:xfrm>
          <a:prstGeom prst="rect">
            <a:avLst/>
          </a:prstGeom>
        </p:spPr>
      </p:pic>
    </p:spTree>
    <p:extLst>
      <p:ext uri="{BB962C8B-B14F-4D97-AF65-F5344CB8AC3E}">
        <p14:creationId xmlns:p14="http://schemas.microsoft.com/office/powerpoint/2010/main" val="2952149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3099C-1CB0-BC04-0D44-9E6021BAB4A1}"/>
              </a:ext>
            </a:extLst>
          </p:cNvPr>
          <p:cNvSpPr txBox="1"/>
          <p:nvPr/>
        </p:nvSpPr>
        <p:spPr>
          <a:xfrm>
            <a:off x="839755" y="195943"/>
            <a:ext cx="11271380" cy="6001643"/>
          </a:xfrm>
          <a:prstGeom prst="rect">
            <a:avLst/>
          </a:prstGeom>
          <a:noFill/>
        </p:spPr>
        <p:txBody>
          <a:bodyPr wrap="square" rtlCol="0">
            <a:spAutoFit/>
          </a:bodyPr>
          <a:lstStyle/>
          <a:p>
            <a:r>
              <a:rPr lang="en-US" sz="3200" b="1" dirty="0"/>
              <a:t>MODEL 5:</a:t>
            </a:r>
          </a:p>
          <a:p>
            <a:endParaRPr lang="en-US" sz="3200" b="1" dirty="0"/>
          </a:p>
          <a:p>
            <a:r>
              <a:rPr lang="en-US" sz="3200" b="1" dirty="0"/>
              <a:t>LOGISTIC REGRESSION</a:t>
            </a:r>
          </a:p>
          <a:p>
            <a:endParaRPr lang="en-IN" sz="3200" b="1" dirty="0"/>
          </a:p>
          <a:p>
            <a:r>
              <a:rPr lang="en-IN" sz="3200" b="1" dirty="0"/>
              <a:t>		</a:t>
            </a:r>
            <a:r>
              <a:rPr lang="en-US" sz="3200" b="1" dirty="0"/>
              <a:t>Logistic regression is a supervised machine learning algorithm that can be used for classification tasks. It is a simple and easy-to-understand algorithm, and it has been shown to be effective for stroke </a:t>
            </a:r>
            <a:r>
              <a:rPr lang="en-US" sz="3200" b="1" dirty="0" err="1"/>
              <a:t>prediction.Overall</a:t>
            </a:r>
            <a:r>
              <a:rPr lang="en-US" sz="3200" b="1" dirty="0"/>
              <a:t>, logistic regression is a good choice for stroke prediction because it is simple, robust, and efficient. However, it is important to be aware of the potential disadvantages of using logistic regression, such as its lower accuracy and susceptibility to overfitting.</a:t>
            </a:r>
            <a:endParaRPr lang="en-IN" sz="3200" b="1" dirty="0"/>
          </a:p>
        </p:txBody>
      </p:sp>
    </p:spTree>
    <p:extLst>
      <p:ext uri="{BB962C8B-B14F-4D97-AF65-F5344CB8AC3E}">
        <p14:creationId xmlns:p14="http://schemas.microsoft.com/office/powerpoint/2010/main" val="3375255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DD9179-49B5-2716-F255-1C20F6C4FAC5}"/>
              </a:ext>
            </a:extLst>
          </p:cNvPr>
          <p:cNvSpPr txBox="1"/>
          <p:nvPr/>
        </p:nvSpPr>
        <p:spPr>
          <a:xfrm>
            <a:off x="905069" y="149290"/>
            <a:ext cx="11103429" cy="646331"/>
          </a:xfrm>
          <a:prstGeom prst="rect">
            <a:avLst/>
          </a:prstGeom>
          <a:noFill/>
        </p:spPr>
        <p:txBody>
          <a:bodyPr wrap="square" rtlCol="0">
            <a:spAutoFit/>
          </a:bodyPr>
          <a:lstStyle/>
          <a:p>
            <a:r>
              <a:rPr lang="en-US" b="1" dirty="0"/>
              <a:t>VISUALIZATION:</a:t>
            </a:r>
          </a:p>
          <a:p>
            <a:endParaRPr lang="en-IN" b="1" dirty="0"/>
          </a:p>
        </p:txBody>
      </p:sp>
      <p:pic>
        <p:nvPicPr>
          <p:cNvPr id="4" name="Picture 3">
            <a:extLst>
              <a:ext uri="{FF2B5EF4-FFF2-40B4-BE49-F238E27FC236}">
                <a16:creationId xmlns:a16="http://schemas.microsoft.com/office/drawing/2014/main" id="{BC1D4E8D-A2B6-EFC4-9C5B-16320E4EC784}"/>
              </a:ext>
            </a:extLst>
          </p:cNvPr>
          <p:cNvPicPr>
            <a:picLocks noChangeAspect="1"/>
          </p:cNvPicPr>
          <p:nvPr/>
        </p:nvPicPr>
        <p:blipFill>
          <a:blip r:embed="rId2"/>
          <a:stretch>
            <a:fillRect/>
          </a:stretch>
        </p:blipFill>
        <p:spPr>
          <a:xfrm>
            <a:off x="1103999" y="1488564"/>
            <a:ext cx="4553585" cy="3600953"/>
          </a:xfrm>
          <a:prstGeom prst="rect">
            <a:avLst/>
          </a:prstGeom>
        </p:spPr>
      </p:pic>
      <p:pic>
        <p:nvPicPr>
          <p:cNvPr id="6" name="Picture 5">
            <a:extLst>
              <a:ext uri="{FF2B5EF4-FFF2-40B4-BE49-F238E27FC236}">
                <a16:creationId xmlns:a16="http://schemas.microsoft.com/office/drawing/2014/main" id="{9CAA8BDE-121F-B69D-3BD1-91340EE0B111}"/>
              </a:ext>
            </a:extLst>
          </p:cNvPr>
          <p:cNvPicPr>
            <a:picLocks noChangeAspect="1"/>
          </p:cNvPicPr>
          <p:nvPr/>
        </p:nvPicPr>
        <p:blipFill>
          <a:blip r:embed="rId3"/>
          <a:stretch>
            <a:fillRect/>
          </a:stretch>
        </p:blipFill>
        <p:spPr>
          <a:xfrm>
            <a:off x="5962899" y="1479037"/>
            <a:ext cx="4782217" cy="3620005"/>
          </a:xfrm>
          <a:prstGeom prst="rect">
            <a:avLst/>
          </a:prstGeom>
        </p:spPr>
      </p:pic>
    </p:spTree>
    <p:extLst>
      <p:ext uri="{BB962C8B-B14F-4D97-AF65-F5344CB8AC3E}">
        <p14:creationId xmlns:p14="http://schemas.microsoft.com/office/powerpoint/2010/main" val="2712914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10938-42C6-92C2-D9BA-13B0509CC403}"/>
              </a:ext>
            </a:extLst>
          </p:cNvPr>
          <p:cNvPicPr>
            <a:picLocks noChangeAspect="1"/>
          </p:cNvPicPr>
          <p:nvPr/>
        </p:nvPicPr>
        <p:blipFill>
          <a:blip r:embed="rId2"/>
          <a:stretch>
            <a:fillRect/>
          </a:stretch>
        </p:blipFill>
        <p:spPr>
          <a:xfrm>
            <a:off x="2957804" y="111966"/>
            <a:ext cx="6158204" cy="6492883"/>
          </a:xfrm>
          <a:prstGeom prst="rect">
            <a:avLst/>
          </a:prstGeom>
        </p:spPr>
      </p:pic>
    </p:spTree>
    <p:extLst>
      <p:ext uri="{BB962C8B-B14F-4D97-AF65-F5344CB8AC3E}">
        <p14:creationId xmlns:p14="http://schemas.microsoft.com/office/powerpoint/2010/main" val="1897983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C91F1-A9C8-9F79-14D2-54C9DDAEFDD0}"/>
              </a:ext>
            </a:extLst>
          </p:cNvPr>
          <p:cNvSpPr txBox="1">
            <a:spLocks/>
          </p:cNvSpPr>
          <p:nvPr/>
        </p:nvSpPr>
        <p:spPr>
          <a:xfrm>
            <a:off x="838200" y="210694"/>
            <a:ext cx="10515600" cy="1325563"/>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Approach -1 (1 hot encoding)</a:t>
            </a:r>
          </a:p>
        </p:txBody>
      </p:sp>
      <p:pic>
        <p:nvPicPr>
          <p:cNvPr id="3" name="Content Placeholder 4">
            <a:extLst>
              <a:ext uri="{FF2B5EF4-FFF2-40B4-BE49-F238E27FC236}">
                <a16:creationId xmlns:a16="http://schemas.microsoft.com/office/drawing/2014/main" id="{258E82C0-066E-4E07-48FD-0CB028A76EE7}"/>
              </a:ext>
            </a:extLst>
          </p:cNvPr>
          <p:cNvPicPr>
            <a:picLocks noChangeAspect="1"/>
          </p:cNvPicPr>
          <p:nvPr/>
        </p:nvPicPr>
        <p:blipFill>
          <a:blip r:embed="rId2"/>
          <a:stretch>
            <a:fillRect/>
          </a:stretch>
        </p:blipFill>
        <p:spPr>
          <a:xfrm>
            <a:off x="1069693" y="1415563"/>
            <a:ext cx="10515600" cy="3764310"/>
          </a:xfrm>
          <a:prstGeom prst="rect">
            <a:avLst/>
          </a:prstGeom>
        </p:spPr>
      </p:pic>
      <p:sp>
        <p:nvSpPr>
          <p:cNvPr id="4" name="TextBox 3">
            <a:extLst>
              <a:ext uri="{FF2B5EF4-FFF2-40B4-BE49-F238E27FC236}">
                <a16:creationId xmlns:a16="http://schemas.microsoft.com/office/drawing/2014/main" id="{80CC2414-D284-C9F9-88C2-B7C42C2EAC99}"/>
              </a:ext>
            </a:extLst>
          </p:cNvPr>
          <p:cNvSpPr txBox="1"/>
          <p:nvPr/>
        </p:nvSpPr>
        <p:spPr>
          <a:xfrm>
            <a:off x="1069693" y="5297244"/>
            <a:ext cx="11569861" cy="646331"/>
          </a:xfrm>
          <a:prstGeom prst="rect">
            <a:avLst/>
          </a:prstGeom>
          <a:noFill/>
        </p:spPr>
        <p:txBody>
          <a:bodyPr wrap="square" rtlCol="0">
            <a:spAutoFit/>
          </a:bodyPr>
          <a:lstStyle/>
          <a:p>
            <a:pPr marL="285750" indent="-285750">
              <a:buFont typeface="Arial" panose="020B0604020202020204" pitchFamily="34" charset="0"/>
              <a:buChar char="•"/>
            </a:pPr>
            <a:r>
              <a:rPr lang="en-IN" dirty="0"/>
              <a:t>In this processed and transformed dataset we apply the SVM model library and use </a:t>
            </a:r>
            <a:r>
              <a:rPr lang="en-IN" dirty="0" err="1"/>
              <a:t>rbf</a:t>
            </a:r>
            <a:r>
              <a:rPr lang="en-IN" dirty="0"/>
              <a:t> (Radial basis function) which we got 84% accuracy.</a:t>
            </a:r>
          </a:p>
        </p:txBody>
      </p:sp>
      <p:pic>
        <p:nvPicPr>
          <p:cNvPr id="5" name="Picture 4">
            <a:extLst>
              <a:ext uri="{FF2B5EF4-FFF2-40B4-BE49-F238E27FC236}">
                <a16:creationId xmlns:a16="http://schemas.microsoft.com/office/drawing/2014/main" id="{51A97F28-3C02-9A39-577E-7F5618FC3D33}"/>
              </a:ext>
            </a:extLst>
          </p:cNvPr>
          <p:cNvPicPr>
            <a:picLocks noChangeAspect="1"/>
          </p:cNvPicPr>
          <p:nvPr/>
        </p:nvPicPr>
        <p:blipFill>
          <a:blip r:embed="rId3"/>
          <a:stretch>
            <a:fillRect/>
          </a:stretch>
        </p:blipFill>
        <p:spPr>
          <a:xfrm>
            <a:off x="4412152" y="5620409"/>
            <a:ext cx="3535714" cy="1141338"/>
          </a:xfrm>
          <a:prstGeom prst="rect">
            <a:avLst/>
          </a:prstGeom>
        </p:spPr>
      </p:pic>
    </p:spTree>
    <p:extLst>
      <p:ext uri="{BB962C8B-B14F-4D97-AF65-F5344CB8AC3E}">
        <p14:creationId xmlns:p14="http://schemas.microsoft.com/office/powerpoint/2010/main" val="2991190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385ADC-769F-752B-11F0-A453939CDF13}"/>
              </a:ext>
            </a:extLst>
          </p:cNvPr>
          <p:cNvPicPr>
            <a:picLocks noChangeAspect="1"/>
          </p:cNvPicPr>
          <p:nvPr/>
        </p:nvPicPr>
        <p:blipFill>
          <a:blip r:embed="rId2"/>
          <a:stretch>
            <a:fillRect/>
          </a:stretch>
        </p:blipFill>
        <p:spPr>
          <a:xfrm>
            <a:off x="983944" y="3256024"/>
            <a:ext cx="4157263" cy="3441973"/>
          </a:xfrm>
          <a:prstGeom prst="rect">
            <a:avLst/>
          </a:prstGeom>
        </p:spPr>
      </p:pic>
      <p:pic>
        <p:nvPicPr>
          <p:cNvPr id="11" name="Picture 10">
            <a:extLst>
              <a:ext uri="{FF2B5EF4-FFF2-40B4-BE49-F238E27FC236}">
                <a16:creationId xmlns:a16="http://schemas.microsoft.com/office/drawing/2014/main" id="{37D242BA-0D97-E977-7293-22872422140D}"/>
              </a:ext>
            </a:extLst>
          </p:cNvPr>
          <p:cNvPicPr>
            <a:picLocks noChangeAspect="1"/>
          </p:cNvPicPr>
          <p:nvPr/>
        </p:nvPicPr>
        <p:blipFill>
          <a:blip r:embed="rId3"/>
          <a:stretch>
            <a:fillRect/>
          </a:stretch>
        </p:blipFill>
        <p:spPr>
          <a:xfrm>
            <a:off x="5270117" y="3232106"/>
            <a:ext cx="3978442" cy="3496141"/>
          </a:xfrm>
          <a:prstGeom prst="rect">
            <a:avLst/>
          </a:prstGeom>
        </p:spPr>
      </p:pic>
      <p:pic>
        <p:nvPicPr>
          <p:cNvPr id="13" name="Picture 12">
            <a:extLst>
              <a:ext uri="{FF2B5EF4-FFF2-40B4-BE49-F238E27FC236}">
                <a16:creationId xmlns:a16="http://schemas.microsoft.com/office/drawing/2014/main" id="{03637ACD-0C3D-758A-A8F6-E2F71747B5A2}"/>
              </a:ext>
            </a:extLst>
          </p:cNvPr>
          <p:cNvPicPr>
            <a:picLocks noChangeAspect="1"/>
          </p:cNvPicPr>
          <p:nvPr/>
        </p:nvPicPr>
        <p:blipFill>
          <a:blip r:embed="rId4"/>
          <a:stretch>
            <a:fillRect/>
          </a:stretch>
        </p:blipFill>
        <p:spPr>
          <a:xfrm>
            <a:off x="983943" y="160003"/>
            <a:ext cx="4157263" cy="3011610"/>
          </a:xfrm>
          <a:prstGeom prst="rect">
            <a:avLst/>
          </a:prstGeom>
        </p:spPr>
      </p:pic>
      <p:pic>
        <p:nvPicPr>
          <p:cNvPr id="15" name="Picture 14">
            <a:extLst>
              <a:ext uri="{FF2B5EF4-FFF2-40B4-BE49-F238E27FC236}">
                <a16:creationId xmlns:a16="http://schemas.microsoft.com/office/drawing/2014/main" id="{69E79108-C36B-A425-766E-EFDA957BD38F}"/>
              </a:ext>
            </a:extLst>
          </p:cNvPr>
          <p:cNvPicPr>
            <a:picLocks noChangeAspect="1"/>
          </p:cNvPicPr>
          <p:nvPr/>
        </p:nvPicPr>
        <p:blipFill>
          <a:blip r:embed="rId5"/>
          <a:stretch>
            <a:fillRect/>
          </a:stretch>
        </p:blipFill>
        <p:spPr>
          <a:xfrm>
            <a:off x="5205662" y="160002"/>
            <a:ext cx="4042897" cy="3011611"/>
          </a:xfrm>
          <a:prstGeom prst="rect">
            <a:avLst/>
          </a:prstGeom>
        </p:spPr>
      </p:pic>
    </p:spTree>
    <p:extLst>
      <p:ext uri="{BB962C8B-B14F-4D97-AF65-F5344CB8AC3E}">
        <p14:creationId xmlns:p14="http://schemas.microsoft.com/office/powerpoint/2010/main" val="257266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Hot Encoding</a:t>
            </a:r>
          </a:p>
        </p:txBody>
      </p:sp>
      <p:sp>
        <p:nvSpPr>
          <p:cNvPr id="3" name="Content Placeholder 2"/>
          <p:cNvSpPr>
            <a:spLocks noGrp="1"/>
          </p:cNvSpPr>
          <p:nvPr>
            <p:ph idx="1"/>
          </p:nvPr>
        </p:nvSpPr>
        <p:spPr/>
        <p:txBody>
          <a:bodyPr/>
          <a:lstStyle/>
          <a:p>
            <a:r>
              <a:rPr lang="en-US" sz="1800" b="0" i="0" u="none" strike="noStrike" baseline="0" dirty="0">
                <a:solidFill>
                  <a:srgbClr val="545454"/>
                </a:solidFill>
                <a:latin typeface="Calibri" panose="020F0502020204030204" pitchFamily="34" charset="0"/>
              </a:rPr>
              <a:t>Since our dataset contains categorical data, we transformed these categorical data into a binary vector representation that can used as input for models. </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545454"/>
                </a:solidFill>
                <a:latin typeface="Calibri" panose="020F0502020204030204" pitchFamily="34" charset="0"/>
              </a:rPr>
              <a:t>Gender attribute contains categorical data so after one hot encoding it was replaced by gender_male_1 if value is 1 indicates male 0 indicates female. </a:t>
            </a:r>
            <a:endParaRPr lang="en-US" sz="1800" b="0" i="0" u="none" strike="noStrike" baseline="0" dirty="0">
              <a:solidFill>
                <a:srgbClr val="000000"/>
              </a:solidFill>
              <a:latin typeface="Calibri" panose="020F0502020204030204" pitchFamily="34" charset="0"/>
            </a:endParaRPr>
          </a:p>
          <a:p>
            <a:r>
              <a:rPr lang="en-US" sz="1800" b="0" i="0" u="none" strike="noStrike" baseline="0" dirty="0" err="1">
                <a:solidFill>
                  <a:srgbClr val="545454"/>
                </a:solidFill>
                <a:latin typeface="Calibri" panose="020F0502020204030204" pitchFamily="34" charset="0"/>
              </a:rPr>
              <a:t>Work_type</a:t>
            </a:r>
            <a:r>
              <a:rPr lang="en-US" sz="1800" b="0" i="0" u="none" strike="noStrike" baseline="0" dirty="0">
                <a:solidFill>
                  <a:srgbClr val="545454"/>
                </a:solidFill>
                <a:latin typeface="Calibri" panose="020F0502020204030204" pitchFamily="34" charset="0"/>
              </a:rPr>
              <a:t>, Residence ,</a:t>
            </a:r>
            <a:r>
              <a:rPr lang="en-US" sz="1800" b="0" i="0" u="none" strike="noStrike" baseline="0" dirty="0" err="1">
                <a:solidFill>
                  <a:srgbClr val="545454"/>
                </a:solidFill>
                <a:latin typeface="Calibri" panose="020F0502020204030204" pitchFamily="34" charset="0"/>
              </a:rPr>
              <a:t>Smoking_status</a:t>
            </a:r>
            <a:r>
              <a:rPr lang="en-US" sz="1800" b="0" i="0" u="none" strike="noStrike" baseline="0" dirty="0">
                <a:solidFill>
                  <a:srgbClr val="545454"/>
                </a:solidFill>
                <a:latin typeface="Calibri" panose="020F0502020204030204" pitchFamily="34" charset="0"/>
              </a:rPr>
              <a:t> are also contains categorical data, So we make those dummies. </a:t>
            </a:r>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E6FED-6C65-5320-29A7-60DBF76EA60B}"/>
              </a:ext>
            </a:extLst>
          </p:cNvPr>
          <p:cNvSpPr txBox="1"/>
          <p:nvPr/>
        </p:nvSpPr>
        <p:spPr>
          <a:xfrm>
            <a:off x="1033669" y="159026"/>
            <a:ext cx="6846074" cy="553998"/>
          </a:xfrm>
          <a:prstGeom prst="rect">
            <a:avLst/>
          </a:prstGeom>
          <a:noFill/>
        </p:spPr>
        <p:txBody>
          <a:bodyPr wrap="square" rtlCol="0">
            <a:spAutoFit/>
          </a:bodyPr>
          <a:lstStyle/>
          <a:p>
            <a:r>
              <a:rPr lang="en-IN" sz="3000" dirty="0"/>
              <a:t>Approach 2 – Linear encoded dataset</a:t>
            </a:r>
          </a:p>
        </p:txBody>
      </p:sp>
      <p:pic>
        <p:nvPicPr>
          <p:cNvPr id="4" name="Picture 3">
            <a:extLst>
              <a:ext uri="{FF2B5EF4-FFF2-40B4-BE49-F238E27FC236}">
                <a16:creationId xmlns:a16="http://schemas.microsoft.com/office/drawing/2014/main" id="{7A64C629-43B4-3AA2-50BD-AD74238C3668}"/>
              </a:ext>
            </a:extLst>
          </p:cNvPr>
          <p:cNvPicPr>
            <a:picLocks noChangeAspect="1"/>
          </p:cNvPicPr>
          <p:nvPr/>
        </p:nvPicPr>
        <p:blipFill>
          <a:blip r:embed="rId2"/>
          <a:stretch>
            <a:fillRect/>
          </a:stretch>
        </p:blipFill>
        <p:spPr>
          <a:xfrm>
            <a:off x="1033669" y="956613"/>
            <a:ext cx="10363200" cy="1820214"/>
          </a:xfrm>
          <a:prstGeom prst="rect">
            <a:avLst/>
          </a:prstGeom>
        </p:spPr>
      </p:pic>
      <p:pic>
        <p:nvPicPr>
          <p:cNvPr id="6" name="Picture 5">
            <a:extLst>
              <a:ext uri="{FF2B5EF4-FFF2-40B4-BE49-F238E27FC236}">
                <a16:creationId xmlns:a16="http://schemas.microsoft.com/office/drawing/2014/main" id="{AA03CE28-022E-6BC2-C64E-F735B2CC9EA2}"/>
              </a:ext>
            </a:extLst>
          </p:cNvPr>
          <p:cNvPicPr>
            <a:picLocks noChangeAspect="1"/>
          </p:cNvPicPr>
          <p:nvPr/>
        </p:nvPicPr>
        <p:blipFill>
          <a:blip r:embed="rId3"/>
          <a:stretch>
            <a:fillRect/>
          </a:stretch>
        </p:blipFill>
        <p:spPr>
          <a:xfrm>
            <a:off x="1033669" y="2870405"/>
            <a:ext cx="3323645" cy="1980870"/>
          </a:xfrm>
          <a:prstGeom prst="rect">
            <a:avLst/>
          </a:prstGeom>
        </p:spPr>
      </p:pic>
      <p:pic>
        <p:nvPicPr>
          <p:cNvPr id="8" name="Picture 7">
            <a:extLst>
              <a:ext uri="{FF2B5EF4-FFF2-40B4-BE49-F238E27FC236}">
                <a16:creationId xmlns:a16="http://schemas.microsoft.com/office/drawing/2014/main" id="{A8D52739-6891-4C41-4C2C-1043C60EF4D2}"/>
              </a:ext>
            </a:extLst>
          </p:cNvPr>
          <p:cNvPicPr>
            <a:picLocks noChangeAspect="1"/>
          </p:cNvPicPr>
          <p:nvPr/>
        </p:nvPicPr>
        <p:blipFill>
          <a:blip r:embed="rId4"/>
          <a:stretch>
            <a:fillRect/>
          </a:stretch>
        </p:blipFill>
        <p:spPr>
          <a:xfrm>
            <a:off x="8029739" y="4944853"/>
            <a:ext cx="3412732" cy="1820214"/>
          </a:xfrm>
          <a:prstGeom prst="rect">
            <a:avLst/>
          </a:prstGeom>
        </p:spPr>
      </p:pic>
      <p:pic>
        <p:nvPicPr>
          <p:cNvPr id="10" name="Picture 9">
            <a:extLst>
              <a:ext uri="{FF2B5EF4-FFF2-40B4-BE49-F238E27FC236}">
                <a16:creationId xmlns:a16="http://schemas.microsoft.com/office/drawing/2014/main" id="{3882A367-4D42-802E-95F0-05DBCE980DFC}"/>
              </a:ext>
            </a:extLst>
          </p:cNvPr>
          <p:cNvPicPr>
            <a:picLocks noChangeAspect="1"/>
          </p:cNvPicPr>
          <p:nvPr/>
        </p:nvPicPr>
        <p:blipFill>
          <a:blip r:embed="rId5"/>
          <a:stretch>
            <a:fillRect/>
          </a:stretch>
        </p:blipFill>
        <p:spPr>
          <a:xfrm>
            <a:off x="8073224" y="2870405"/>
            <a:ext cx="3325762" cy="1980870"/>
          </a:xfrm>
          <a:prstGeom prst="rect">
            <a:avLst/>
          </a:prstGeom>
        </p:spPr>
      </p:pic>
      <p:pic>
        <p:nvPicPr>
          <p:cNvPr id="12" name="Picture 11">
            <a:extLst>
              <a:ext uri="{FF2B5EF4-FFF2-40B4-BE49-F238E27FC236}">
                <a16:creationId xmlns:a16="http://schemas.microsoft.com/office/drawing/2014/main" id="{5868AB96-971C-7688-5E74-3B81B6DA33A7}"/>
              </a:ext>
            </a:extLst>
          </p:cNvPr>
          <p:cNvPicPr>
            <a:picLocks noChangeAspect="1"/>
          </p:cNvPicPr>
          <p:nvPr/>
        </p:nvPicPr>
        <p:blipFill>
          <a:blip r:embed="rId6"/>
          <a:stretch>
            <a:fillRect/>
          </a:stretch>
        </p:blipFill>
        <p:spPr>
          <a:xfrm>
            <a:off x="1033669" y="5027104"/>
            <a:ext cx="3323645" cy="1580429"/>
          </a:xfrm>
          <a:prstGeom prst="rect">
            <a:avLst/>
          </a:prstGeom>
        </p:spPr>
      </p:pic>
      <p:pic>
        <p:nvPicPr>
          <p:cNvPr id="14" name="Picture 13">
            <a:extLst>
              <a:ext uri="{FF2B5EF4-FFF2-40B4-BE49-F238E27FC236}">
                <a16:creationId xmlns:a16="http://schemas.microsoft.com/office/drawing/2014/main" id="{96B7DA21-2130-E2EB-DFEA-629AC2D927F8}"/>
              </a:ext>
            </a:extLst>
          </p:cNvPr>
          <p:cNvPicPr>
            <a:picLocks noChangeAspect="1"/>
          </p:cNvPicPr>
          <p:nvPr/>
        </p:nvPicPr>
        <p:blipFill>
          <a:blip r:embed="rId7"/>
          <a:stretch>
            <a:fillRect/>
          </a:stretch>
        </p:blipFill>
        <p:spPr>
          <a:xfrm>
            <a:off x="4478571" y="2791871"/>
            <a:ext cx="3473396" cy="3536837"/>
          </a:xfrm>
          <a:prstGeom prst="rect">
            <a:avLst/>
          </a:prstGeom>
        </p:spPr>
      </p:pic>
    </p:spTree>
    <p:extLst>
      <p:ext uri="{BB962C8B-B14F-4D97-AF65-F5344CB8AC3E}">
        <p14:creationId xmlns:p14="http://schemas.microsoft.com/office/powerpoint/2010/main" val="2330621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094441-3064-3EE8-FDB1-5066457F9BF4}"/>
              </a:ext>
            </a:extLst>
          </p:cNvPr>
          <p:cNvSpPr txBox="1"/>
          <p:nvPr/>
        </p:nvSpPr>
        <p:spPr>
          <a:xfrm>
            <a:off x="4699222" y="3061252"/>
            <a:ext cx="3228230" cy="861774"/>
          </a:xfrm>
          <a:prstGeom prst="rect">
            <a:avLst/>
          </a:prstGeom>
          <a:noFill/>
        </p:spPr>
        <p:txBody>
          <a:bodyPr wrap="square" rtlCol="0">
            <a:spAutoFit/>
          </a:bodyPr>
          <a:lstStyle/>
          <a:p>
            <a:r>
              <a:rPr lang="en-IN" sz="5000" dirty="0"/>
              <a:t>Thank you </a:t>
            </a:r>
          </a:p>
        </p:txBody>
      </p:sp>
    </p:spTree>
    <p:extLst>
      <p:ext uri="{BB962C8B-B14F-4D97-AF65-F5344CB8AC3E}">
        <p14:creationId xmlns:p14="http://schemas.microsoft.com/office/powerpoint/2010/main" val="38927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VISUALISATION</a:t>
            </a:r>
          </a:p>
        </p:txBody>
      </p:sp>
      <p:sp>
        <p:nvSpPr>
          <p:cNvPr id="3" name="Content Placeholder 2"/>
          <p:cNvSpPr>
            <a:spLocks noGrp="1"/>
          </p:cNvSpPr>
          <p:nvPr>
            <p:ph idx="1"/>
          </p:nvPr>
        </p:nvSpPr>
        <p:spPr>
          <a:xfrm>
            <a:off x="1371600" y="1315453"/>
            <a:ext cx="9601200" cy="4551947"/>
          </a:xfrm>
        </p:spPr>
        <p:txBody>
          <a:bodyPr/>
          <a:lstStyle/>
          <a:p>
            <a:r>
              <a:rPr lang="en-IN" dirty="0"/>
              <a:t>Gender</a:t>
            </a:r>
          </a:p>
          <a:p>
            <a:pPr marL="0" indent="0">
              <a:buNone/>
            </a:pPr>
            <a:endParaRPr lang="en-IN" dirty="0"/>
          </a:p>
        </p:txBody>
      </p:sp>
      <p:pic>
        <p:nvPicPr>
          <p:cNvPr id="5" name="Picture 4"/>
          <p:cNvPicPr>
            <a:picLocks noChangeAspect="1"/>
          </p:cNvPicPr>
          <p:nvPr/>
        </p:nvPicPr>
        <p:blipFill>
          <a:blip r:embed="rId2"/>
          <a:stretch>
            <a:fillRect/>
          </a:stretch>
        </p:blipFill>
        <p:spPr>
          <a:xfrm>
            <a:off x="1811014" y="1763138"/>
            <a:ext cx="3606085" cy="2645923"/>
          </a:xfrm>
          <a:prstGeom prst="rect">
            <a:avLst/>
          </a:prstGeom>
        </p:spPr>
      </p:pic>
      <p:pic>
        <p:nvPicPr>
          <p:cNvPr id="7" name="Picture 6"/>
          <p:cNvPicPr>
            <a:picLocks noChangeAspect="1"/>
          </p:cNvPicPr>
          <p:nvPr/>
        </p:nvPicPr>
        <p:blipFill>
          <a:blip r:embed="rId3"/>
          <a:stretch>
            <a:fillRect/>
          </a:stretch>
        </p:blipFill>
        <p:spPr>
          <a:xfrm>
            <a:off x="6248399" y="1685316"/>
            <a:ext cx="3734873" cy="2801566"/>
          </a:xfrm>
          <a:prstGeom prst="rect">
            <a:avLst/>
          </a:prstGeom>
        </p:spPr>
      </p:pic>
      <p:sp>
        <p:nvSpPr>
          <p:cNvPr id="9" name="TextBox 8"/>
          <p:cNvSpPr txBox="1"/>
          <p:nvPr/>
        </p:nvSpPr>
        <p:spPr>
          <a:xfrm>
            <a:off x="1811014" y="4526334"/>
            <a:ext cx="6098720" cy="2031325"/>
          </a:xfrm>
          <a:prstGeom prst="rect">
            <a:avLst/>
          </a:prstGeom>
          <a:noFill/>
        </p:spPr>
        <p:txBody>
          <a:bodyPr wrap="square">
            <a:spAutoFit/>
          </a:bodyPr>
          <a:lstStyle/>
          <a:p>
            <a:r>
              <a:rPr lang="en-US" sz="1800" b="1" i="0" u="none" strike="noStrike" baseline="0">
                <a:solidFill>
                  <a:srgbClr val="545454"/>
                </a:solidFill>
                <a:latin typeface="Calibri" panose="020F0502020204030204" pitchFamily="34" charset="0"/>
              </a:rPr>
              <a:t>Inference: </a:t>
            </a:r>
            <a:r>
              <a:rPr lang="en-US" sz="1800" b="0" i="0" u="none" strike="noStrike" baseline="0">
                <a:solidFill>
                  <a:srgbClr val="545454"/>
                </a:solidFill>
                <a:latin typeface="Calibri" panose="020F0502020204030204" pitchFamily="34" charset="0"/>
              </a:rPr>
              <a:t>There are more females having less probability of getting stroke. </a:t>
            </a:r>
          </a:p>
          <a:p>
            <a:endParaRPr lang="en-US">
              <a:solidFill>
                <a:srgbClr val="545454"/>
              </a:solidFill>
              <a:latin typeface="Calibri" panose="020F0502020204030204" pitchFamily="34" charset="0"/>
            </a:endParaRPr>
          </a:p>
          <a:p>
            <a:r>
              <a:rPr lang="en-US">
                <a:solidFill>
                  <a:srgbClr val="545454"/>
                </a:solidFill>
                <a:latin typeface="Calibri" panose="020F0502020204030204" pitchFamily="34" charset="0"/>
              </a:rPr>
              <a:t>COUNT Female – 2994</a:t>
            </a:r>
          </a:p>
          <a:p>
            <a:r>
              <a:rPr lang="en-US">
                <a:solidFill>
                  <a:srgbClr val="545454"/>
                </a:solidFill>
                <a:latin typeface="Calibri" panose="020F0502020204030204" pitchFamily="34" charset="0"/>
              </a:rPr>
              <a:t>		Male – 2115</a:t>
            </a:r>
          </a:p>
          <a:p>
            <a:r>
              <a:rPr lang="en-US">
                <a:solidFill>
                  <a:srgbClr val="545454"/>
                </a:solidFill>
                <a:latin typeface="Calibri" panose="020F0502020204030204" pitchFamily="34" charset="0"/>
              </a:rPr>
              <a:t>		Other – 1</a:t>
            </a:r>
          </a:p>
          <a:p>
            <a:endParaRPr lang="en-IN" dirty="0"/>
          </a:p>
        </p:txBody>
      </p:sp>
      <p:sp>
        <p:nvSpPr>
          <p:cNvPr id="11" name="TextBox 10"/>
          <p:cNvSpPr txBox="1"/>
          <p:nvPr/>
        </p:nvSpPr>
        <p:spPr>
          <a:xfrm>
            <a:off x="1811014" y="6195184"/>
            <a:ext cx="6098720" cy="646331"/>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We have a ‘other’ gender and since there is only 1 instance we will remove it. </a:t>
            </a:r>
            <a:r>
              <a:rPr lang="en-US" sz="1400" b="0" i="0" u="none" strike="noStrike" baseline="0" dirty="0">
                <a:solidFill>
                  <a:srgbClr val="000000"/>
                </a:solidFill>
                <a:latin typeface="Calibri" panose="020F0502020204030204" pitchFamily="34" charset="0"/>
              </a:rPr>
              <a:t>There are more females as compared to males </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Hypertension</a:t>
            </a:r>
          </a:p>
        </p:txBody>
      </p:sp>
      <p:pic>
        <p:nvPicPr>
          <p:cNvPr id="5" name="Picture 4"/>
          <p:cNvPicPr>
            <a:picLocks noChangeAspect="1"/>
          </p:cNvPicPr>
          <p:nvPr/>
        </p:nvPicPr>
        <p:blipFill>
          <a:blip r:embed="rId2"/>
          <a:stretch>
            <a:fillRect/>
          </a:stretch>
        </p:blipFill>
        <p:spPr>
          <a:xfrm>
            <a:off x="1827342" y="1428750"/>
            <a:ext cx="3606085" cy="2645923"/>
          </a:xfrm>
          <a:prstGeom prst="rect">
            <a:avLst/>
          </a:prstGeom>
        </p:spPr>
      </p:pic>
      <p:pic>
        <p:nvPicPr>
          <p:cNvPr id="7" name="Picture 6"/>
          <p:cNvPicPr>
            <a:picLocks noChangeAspect="1"/>
          </p:cNvPicPr>
          <p:nvPr/>
        </p:nvPicPr>
        <p:blipFill>
          <a:blip r:embed="rId3"/>
          <a:stretch>
            <a:fillRect/>
          </a:stretch>
        </p:blipFill>
        <p:spPr>
          <a:xfrm>
            <a:off x="6758575" y="1428750"/>
            <a:ext cx="3734873" cy="2801566"/>
          </a:xfrm>
          <a:prstGeom prst="rect">
            <a:avLst/>
          </a:prstGeom>
        </p:spPr>
      </p:pic>
      <p:sp>
        <p:nvSpPr>
          <p:cNvPr id="9" name="TextBox 8"/>
          <p:cNvSpPr txBox="1"/>
          <p:nvPr/>
        </p:nvSpPr>
        <p:spPr>
          <a:xfrm>
            <a:off x="1856011" y="4817623"/>
            <a:ext cx="6098720" cy="646331"/>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Inference: Probability of getting stroke is more for people having hypertension than people not having hypertension. </a:t>
            </a:r>
            <a:endParaRPr lang="en-IN" dirty="0"/>
          </a:p>
        </p:txBody>
      </p:sp>
      <p:sp>
        <p:nvSpPr>
          <p:cNvPr id="11" name="TextBox 10"/>
          <p:cNvSpPr txBox="1"/>
          <p:nvPr/>
        </p:nvSpPr>
        <p:spPr>
          <a:xfrm>
            <a:off x="1856011" y="5589596"/>
            <a:ext cx="6098720" cy="923330"/>
          </a:xfrm>
          <a:prstGeom prst="rect">
            <a:avLst/>
          </a:prstGeom>
          <a:noFill/>
        </p:spPr>
        <p:txBody>
          <a:bodyPr wrap="square">
            <a:spAutoFit/>
          </a:bodyPr>
          <a:lstStyle/>
          <a:p>
            <a:r>
              <a:rPr lang="en-IN" sz="1800" b="0" i="0" u="none" strike="noStrike" baseline="0" dirty="0">
                <a:solidFill>
                  <a:srgbClr val="000000"/>
                </a:solidFill>
                <a:latin typeface="Calibri" panose="020F0502020204030204" pitchFamily="34" charset="0"/>
              </a:rPr>
              <a:t>Counts </a:t>
            </a:r>
          </a:p>
          <a:p>
            <a:r>
              <a:rPr lang="en-IN" sz="1800" b="0" i="0" u="none" strike="noStrike" baseline="0" dirty="0">
                <a:solidFill>
                  <a:srgbClr val="000000"/>
                </a:solidFill>
                <a:latin typeface="Calibri" panose="020F0502020204030204" pitchFamily="34" charset="0"/>
              </a:rPr>
              <a:t>0: 4611 </a:t>
            </a:r>
          </a:p>
          <a:p>
            <a:r>
              <a:rPr lang="en-IN" sz="1800" b="0" i="0" u="none" strike="noStrike" baseline="0" dirty="0">
                <a:solidFill>
                  <a:srgbClr val="000000"/>
                </a:solidFill>
                <a:latin typeface="Calibri" panose="020F0502020204030204" pitchFamily="34" charset="0"/>
              </a:rPr>
              <a:t>1: 498 </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Work_type</a:t>
            </a:r>
            <a:endParaRPr lang="en-IN" dirty="0"/>
          </a:p>
        </p:txBody>
      </p:sp>
      <p:pic>
        <p:nvPicPr>
          <p:cNvPr id="4" name="Picture 3"/>
          <p:cNvPicPr>
            <a:picLocks noChangeAspect="1"/>
          </p:cNvPicPr>
          <p:nvPr/>
        </p:nvPicPr>
        <p:blipFill>
          <a:blip r:embed="rId2"/>
          <a:stretch>
            <a:fillRect/>
          </a:stretch>
        </p:blipFill>
        <p:spPr>
          <a:xfrm>
            <a:off x="1908985" y="1456718"/>
            <a:ext cx="3606085" cy="3229583"/>
          </a:xfrm>
          <a:prstGeom prst="rect">
            <a:avLst/>
          </a:prstGeom>
        </p:spPr>
      </p:pic>
      <p:pic>
        <p:nvPicPr>
          <p:cNvPr id="6" name="Picture 5"/>
          <p:cNvPicPr>
            <a:picLocks noChangeAspect="1"/>
          </p:cNvPicPr>
          <p:nvPr/>
        </p:nvPicPr>
        <p:blipFill>
          <a:blip r:embed="rId3"/>
          <a:stretch>
            <a:fillRect/>
          </a:stretch>
        </p:blipFill>
        <p:spPr>
          <a:xfrm>
            <a:off x="6740793" y="1456718"/>
            <a:ext cx="3734873" cy="2801566"/>
          </a:xfrm>
          <a:prstGeom prst="rect">
            <a:avLst/>
          </a:prstGeom>
        </p:spPr>
      </p:pic>
      <p:sp>
        <p:nvSpPr>
          <p:cNvPr id="8" name="TextBox 7"/>
          <p:cNvSpPr txBox="1"/>
          <p:nvPr/>
        </p:nvSpPr>
        <p:spPr>
          <a:xfrm>
            <a:off x="1904998" y="5029202"/>
            <a:ext cx="6098720" cy="646331"/>
          </a:xfrm>
          <a:prstGeom prst="rect">
            <a:avLst/>
          </a:prstGeom>
          <a:noFill/>
        </p:spPr>
        <p:txBody>
          <a:bodyPr wrap="square">
            <a:spAutoFit/>
          </a:bodyPr>
          <a:lstStyle/>
          <a:p>
            <a:r>
              <a:rPr lang="en-US" sz="1800" b="0" i="0" u="none" strike="noStrike" baseline="0" dirty="0">
                <a:solidFill>
                  <a:srgbClr val="545454"/>
                </a:solidFill>
                <a:latin typeface="Calibri" panose="020F0502020204030204" pitchFamily="34" charset="0"/>
              </a:rPr>
              <a:t>Inference: The majority of the people who got stroke are private workers. </a:t>
            </a:r>
            <a:endParaRPr lang="en-IN" dirty="0"/>
          </a:p>
        </p:txBody>
      </p:sp>
      <p:sp>
        <p:nvSpPr>
          <p:cNvPr id="10" name="TextBox 9"/>
          <p:cNvSpPr txBox="1"/>
          <p:nvPr/>
        </p:nvSpPr>
        <p:spPr>
          <a:xfrm>
            <a:off x="8003718" y="4859925"/>
            <a:ext cx="6098720" cy="1446550"/>
          </a:xfrm>
          <a:prstGeom prst="rect">
            <a:avLst/>
          </a:prstGeom>
          <a:noFill/>
        </p:spPr>
        <p:txBody>
          <a:bodyPr wrap="square">
            <a:spAutoFit/>
          </a:bodyPr>
          <a:lstStyle/>
          <a:p>
            <a:r>
              <a:rPr lang="en-IN" b="0" i="0" u="none" strike="noStrike" baseline="0" dirty="0">
                <a:solidFill>
                  <a:srgbClr val="000000"/>
                </a:solidFill>
                <a:latin typeface="Calibri" panose="020F0502020204030204" pitchFamily="34" charset="0"/>
              </a:rPr>
              <a:t>Private 2925</a:t>
            </a:r>
            <a:r>
              <a:rPr lang="en-IN" sz="2400" b="0" i="0" u="none" strike="noStrike" baseline="0" dirty="0">
                <a:solidFill>
                  <a:srgbClr val="000000"/>
                </a:solidFill>
                <a:latin typeface="Calibri" panose="020F0502020204030204" pitchFamily="34" charset="0"/>
              </a:rPr>
              <a:t> </a:t>
            </a:r>
          </a:p>
          <a:p>
            <a:r>
              <a:rPr lang="en-IN" sz="1600" b="0" i="0" u="none" strike="noStrike" baseline="0" dirty="0">
                <a:solidFill>
                  <a:srgbClr val="000000"/>
                </a:solidFill>
                <a:latin typeface="Calibri" panose="020F0502020204030204" pitchFamily="34" charset="0"/>
              </a:rPr>
              <a:t>Self-employed 819 </a:t>
            </a:r>
          </a:p>
          <a:p>
            <a:r>
              <a:rPr lang="en-IN" sz="1600" b="0" i="0" u="none" strike="noStrike" baseline="0" dirty="0">
                <a:solidFill>
                  <a:srgbClr val="000000"/>
                </a:solidFill>
                <a:latin typeface="Calibri" panose="020F0502020204030204" pitchFamily="34" charset="0"/>
              </a:rPr>
              <a:t>children 687 </a:t>
            </a:r>
          </a:p>
          <a:p>
            <a:r>
              <a:rPr lang="en-IN" sz="1600" b="0" i="0" u="none" strike="noStrike" baseline="0" dirty="0" err="1">
                <a:solidFill>
                  <a:srgbClr val="000000"/>
                </a:solidFill>
                <a:latin typeface="Calibri" panose="020F0502020204030204" pitchFamily="34" charset="0"/>
              </a:rPr>
              <a:t>Govt_job</a:t>
            </a:r>
            <a:r>
              <a:rPr lang="en-IN" sz="1600" b="0" i="0" u="none" strike="noStrike" baseline="0" dirty="0">
                <a:solidFill>
                  <a:srgbClr val="000000"/>
                </a:solidFill>
                <a:latin typeface="Calibri" panose="020F0502020204030204" pitchFamily="34" charset="0"/>
              </a:rPr>
              <a:t> 657 </a:t>
            </a:r>
          </a:p>
          <a:p>
            <a:r>
              <a:rPr lang="en-IN" sz="1600" b="0" i="0" u="none" strike="noStrike" baseline="0" dirty="0" err="1">
                <a:solidFill>
                  <a:srgbClr val="000000"/>
                </a:solidFill>
                <a:latin typeface="Calibri" panose="020F0502020204030204" pitchFamily="34" charset="0"/>
              </a:rPr>
              <a:t>Never_worked</a:t>
            </a:r>
            <a:r>
              <a:rPr lang="en-IN" sz="1600" b="0" i="0" u="none" strike="noStrike" baseline="0" dirty="0">
                <a:solidFill>
                  <a:srgbClr val="000000"/>
                </a:solidFill>
                <a:latin typeface="Calibri" panose="020F0502020204030204" pitchFamily="34" charset="0"/>
              </a:rPr>
              <a:t> 22 </a:t>
            </a:r>
            <a:endParaRPr lang="en-IN"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err="1"/>
              <a:t>Smoking_status</a:t>
            </a:r>
            <a:endParaRPr lang="en-IN" dirty="0"/>
          </a:p>
        </p:txBody>
      </p:sp>
      <p:pic>
        <p:nvPicPr>
          <p:cNvPr id="8" name="Picture 7"/>
          <p:cNvPicPr>
            <a:picLocks noChangeAspect="1"/>
          </p:cNvPicPr>
          <p:nvPr/>
        </p:nvPicPr>
        <p:blipFill>
          <a:blip r:embed="rId2"/>
          <a:stretch>
            <a:fillRect/>
          </a:stretch>
        </p:blipFill>
        <p:spPr>
          <a:xfrm>
            <a:off x="1533428" y="1428750"/>
            <a:ext cx="3606085" cy="3346315"/>
          </a:xfrm>
          <a:prstGeom prst="rect">
            <a:avLst/>
          </a:prstGeom>
        </p:spPr>
      </p:pic>
      <p:pic>
        <p:nvPicPr>
          <p:cNvPr id="10" name="Picture 9"/>
          <p:cNvPicPr>
            <a:picLocks noChangeAspect="1"/>
          </p:cNvPicPr>
          <p:nvPr/>
        </p:nvPicPr>
        <p:blipFill>
          <a:blip r:embed="rId3"/>
          <a:stretch>
            <a:fillRect/>
          </a:stretch>
        </p:blipFill>
        <p:spPr>
          <a:xfrm>
            <a:off x="5276360" y="1522439"/>
            <a:ext cx="3734873" cy="2801566"/>
          </a:xfrm>
          <a:prstGeom prst="rect">
            <a:avLst/>
          </a:prstGeom>
        </p:spPr>
      </p:pic>
      <p:sp>
        <p:nvSpPr>
          <p:cNvPr id="12" name="TextBox 11"/>
          <p:cNvSpPr txBox="1"/>
          <p:nvPr/>
        </p:nvSpPr>
        <p:spPr>
          <a:xfrm>
            <a:off x="1940916" y="4480346"/>
            <a:ext cx="9325798" cy="1485900"/>
          </a:xfrm>
          <a:prstGeom prst="rect">
            <a:avLst/>
          </a:prstGeom>
          <a:noFill/>
        </p:spPr>
        <p:txBody>
          <a:bodyPr wrap="square">
            <a:spAutoFit/>
          </a:bodyPr>
          <a:lstStyle/>
          <a:p>
            <a:pPr algn="l"/>
            <a:endParaRPr lang="en-IN" sz="2800" b="0" i="0" u="none" strike="noStrike" baseline="0" dirty="0">
              <a:solidFill>
                <a:srgbClr val="000000"/>
              </a:solidFill>
              <a:latin typeface="Calibri" panose="020F0502020204030204" pitchFamily="34" charset="0"/>
            </a:endParaRPr>
          </a:p>
          <a:p>
            <a:r>
              <a:rPr lang="en-US" sz="2400" b="0" i="0" u="none" strike="noStrike" baseline="0" dirty="0">
                <a:solidFill>
                  <a:srgbClr val="545454"/>
                </a:solidFill>
                <a:latin typeface="Calibri" panose="020F0502020204030204" pitchFamily="34" charset="0"/>
              </a:rPr>
              <a:t>Inference: </a:t>
            </a:r>
            <a:r>
              <a:rPr lang="en-US" sz="1800" b="0" i="0" u="none" strike="noStrike" baseline="0" dirty="0">
                <a:solidFill>
                  <a:srgbClr val="000000"/>
                </a:solidFill>
                <a:latin typeface="Segoe UI" panose="020B0502040204020203" pitchFamily="34" charset="0"/>
              </a:rPr>
              <a:t>Based on the plot we can that those who formerly smoked got more strokes The people who smoked and never smoked has a somewhat same probability of getting stroke </a:t>
            </a:r>
            <a:endParaRPr lang="en-US" sz="1800" b="0" i="0" u="none" strike="noStrike" baseline="0" dirty="0">
              <a:solidFill>
                <a:srgbClr val="000000"/>
              </a:solidFill>
              <a:latin typeface="Calibri" panose="020F0502020204030204" pitchFamily="34" charset="0"/>
            </a:endParaRPr>
          </a:p>
        </p:txBody>
      </p:sp>
      <p:sp>
        <p:nvSpPr>
          <p:cNvPr id="14" name="TextBox 13"/>
          <p:cNvSpPr txBox="1"/>
          <p:nvPr/>
        </p:nvSpPr>
        <p:spPr>
          <a:xfrm>
            <a:off x="9405937" y="1996054"/>
            <a:ext cx="2828925" cy="1477328"/>
          </a:xfrm>
          <a:prstGeom prst="rect">
            <a:avLst/>
          </a:prstGeom>
          <a:noFill/>
        </p:spPr>
        <p:txBody>
          <a:bodyPr wrap="square">
            <a:spAutoFit/>
          </a:bodyPr>
          <a:lstStyle/>
          <a:p>
            <a:r>
              <a:rPr lang="en-IN" sz="1800" b="0" i="0" u="none" strike="noStrike" baseline="0" dirty="0">
                <a:solidFill>
                  <a:srgbClr val="000000"/>
                </a:solidFill>
              </a:rPr>
              <a:t>Counts </a:t>
            </a:r>
          </a:p>
          <a:p>
            <a:r>
              <a:rPr lang="en-IN" sz="1800" b="0" i="0" u="none" strike="noStrike" baseline="0" dirty="0">
                <a:solidFill>
                  <a:srgbClr val="000000"/>
                </a:solidFill>
              </a:rPr>
              <a:t>never smoked 1892 </a:t>
            </a:r>
          </a:p>
          <a:p>
            <a:r>
              <a:rPr lang="en-IN" sz="1800" b="0" i="0" u="none" strike="noStrike" baseline="0" dirty="0">
                <a:solidFill>
                  <a:srgbClr val="000000"/>
                </a:solidFill>
              </a:rPr>
              <a:t>Unknown 1544 </a:t>
            </a:r>
          </a:p>
          <a:p>
            <a:r>
              <a:rPr lang="en-IN" sz="1800" b="0" i="0" u="none" strike="noStrike" baseline="0" dirty="0">
                <a:solidFill>
                  <a:srgbClr val="000000"/>
                </a:solidFill>
              </a:rPr>
              <a:t>formerly smoked 885 </a:t>
            </a:r>
          </a:p>
          <a:p>
            <a:r>
              <a:rPr lang="en-IN" sz="1800" b="0" i="0" u="none" strike="noStrike" baseline="0" dirty="0">
                <a:solidFill>
                  <a:srgbClr val="000000"/>
                </a:solidFill>
              </a:rPr>
              <a:t>smokes 789 </a:t>
            </a:r>
            <a:endParaRPr lang="en-IN" dirty="0"/>
          </a:p>
        </p:txBody>
      </p:sp>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 design</Template>
  <TotalTime>15</TotalTime>
  <Words>3519</Words>
  <Application>Microsoft Office PowerPoint</Application>
  <PresentationFormat>Widescreen</PresentationFormat>
  <Paragraphs>336</Paragraphs>
  <Slides>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Franklin Gothic Book</vt:lpstr>
      <vt:lpstr>Segoe UI</vt:lpstr>
      <vt:lpstr>Times New Roman</vt:lpstr>
      <vt:lpstr>Crop</vt:lpstr>
      <vt:lpstr>Stroke Prediction</vt:lpstr>
      <vt:lpstr>PROBLEM STATEMENT</vt:lpstr>
      <vt:lpstr>CONTENTS</vt:lpstr>
      <vt:lpstr>Feature Selection</vt:lpstr>
      <vt:lpstr>One Hot Encoding</vt:lpstr>
      <vt:lpstr>VISUALISATION</vt:lpstr>
      <vt:lpstr>Hypertension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Stroke Prediction</dc:title>
  <dc:creator>Rohith kumar</dc:creator>
  <cp:lastModifiedBy>Barath Kumar J</cp:lastModifiedBy>
  <cp:revision>5</cp:revision>
  <dcterms:created xsi:type="dcterms:W3CDTF">2023-11-09T15:41:00Z</dcterms:created>
  <dcterms:modified xsi:type="dcterms:W3CDTF">2023-11-09T18:53:03Z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ACE6BEC661E74F49A02AA2F84DC374E9</vt:lpwstr>
  </property>
  <property fmtid="{D5CDD505-2E9C-101B-9397-08002B2CF9AE}" pid="4" name="KSOProductBuildVer">
    <vt:lpwstr>1033-11.2.0.11225</vt:lpwstr>
  </property>
</Properties>
</file>